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4.jpeg" ContentType="image/jpeg"/>
  <Override PartName="/ppt/notesSlides/notesSlide11.xml" ContentType="application/vnd.openxmlformats-officedocument.presentationml.notesSlide+xml"/>
  <Override PartName="/ppt/media/image5.jpeg" ContentType="image/jpeg"/>
  <Override PartName="/ppt/notesSlides/notesSlide12.xml" ContentType="application/vnd.openxmlformats-officedocument.presentationml.notesSlide+xml"/>
  <Override PartName="/ppt/media/image6.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7.jpeg" ContentType="image/jpeg"/>
  <Override PartName="/ppt/notesSlides/notesSlide15.xml" ContentType="application/vnd.openxmlformats-officedocument.presentationml.notesSlide+xml"/>
  <Override PartName="/ppt/media/image8.jpeg" ContentType="image/jpeg"/>
  <Override PartName="/ppt/notesSlides/notesSlide16.xml" ContentType="application/vnd.openxmlformats-officedocument.presentationml.notesSlide+xml"/>
  <Override PartName="/ppt/media/image9.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0.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1.jpe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2.jpeg" ContentType="image/jpeg"/>
  <Override PartName="/ppt/notesSlides/notesSlide30.xml" ContentType="application/vnd.openxmlformats-officedocument.presentationml.notesSlide+xml"/>
  <Override PartName="/ppt/media/image13.jpeg" ContentType="image/jpeg"/>
  <Override PartName="/ppt/media/image14.jpeg" ContentType="image/jpeg"/>
  <Override PartName="/ppt/media/image15.jpeg" ContentType="image/jpeg"/>
  <Override PartName="/ppt/media/image1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8" name="Shape 48"/>
          <p:cNvSpPr/>
          <p:nvPr>
            <p:ph type="sldImg"/>
          </p:nvPr>
        </p:nvSpPr>
        <p:spPr>
          <a:xfrm>
            <a:off x="1143000" y="685800"/>
            <a:ext cx="4572000" cy="3429000"/>
          </a:xfrm>
          <a:prstGeom prst="rect">
            <a:avLst/>
          </a:prstGeom>
        </p:spPr>
        <p:txBody>
          <a:bodyPr/>
          <a:lstStyle/>
          <a:p>
            <a:pPr/>
          </a:p>
        </p:txBody>
      </p:sp>
      <p:sp>
        <p:nvSpPr>
          <p:cNvPr id="49" name="Shape 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Shape 55"/>
          <p:cNvSpPr/>
          <p:nvPr>
            <p:ph type="sldImg"/>
          </p:nvPr>
        </p:nvSpPr>
        <p:spPr>
          <a:prstGeom prst="rect">
            <a:avLst/>
          </a:prstGeom>
        </p:spPr>
        <p:txBody>
          <a:bodyPr/>
          <a:lstStyle/>
          <a:p>
            <a:pPr/>
          </a:p>
        </p:txBody>
      </p:sp>
      <p:sp>
        <p:nvSpPr>
          <p:cNvPr id="56" name="Shape 56"/>
          <p:cNvSpPr/>
          <p:nvPr>
            <p:ph type="body" sz="quarter" idx="1"/>
          </p:nvPr>
        </p:nvSpPr>
        <p:spPr>
          <a:prstGeom prst="rect">
            <a:avLst/>
          </a:prstGeom>
        </p:spPr>
        <p:txBody>
          <a:bodyPr/>
          <a:lstStyle/>
          <a:p>
            <a:pPr/>
            <a:r>
              <a:t>It’s important to keep in mind why you joined this class. Let’s talk about your goals.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pPr/>
          </a:p>
          <a:p>
            <a:pPr/>
            <a:r>
              <a:t>It’s confusing, difficult, and there’s a ton to learn. But it’s super rewarding when you _do_ learn why your code broke or is working.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r>
              <a:t>Obstacle 2</a:t>
            </a:r>
          </a:p>
          <a:p>
            <a:pPr/>
          </a:p>
          <a:p>
            <a:pPr/>
            <a:r>
              <a:t>There will be many moments where you will doubt yourself.</a:t>
            </a:r>
          </a:p>
          <a:p>
            <a:pPr/>
          </a:p>
          <a:p>
            <a:pPr/>
            <a:r>
              <a:t>Everyone is on the same page as you. No-one in this classroom is dumb. You all have varying backgrounds with differing experiences and exposure.</a:t>
            </a:r>
          </a:p>
          <a:p>
            <a:pPr/>
          </a:p>
          <a:p>
            <a:pPr/>
          </a:p>
          <a:p>
            <a:pPr/>
            <a:r>
              <a:t>Everyone was where you are at some point in their career. Every single developer. Me too.  </a:t>
            </a:r>
          </a:p>
          <a:p>
            <a:pPr/>
          </a:p>
          <a:p>
            <a:pPr/>
            <a:r>
              <a:t>It takes time but you have what it takes; you were selected for this program because we know you have what it takes.</a:t>
            </a:r>
          </a:p>
          <a:p>
            <a:pPr/>
          </a:p>
          <a:p>
            <a:pPr/>
          </a:p>
          <a:p>
            <a:pPr/>
            <a:r>
              <a:t>The first few weeks will be difficult, but everyone will be on a pretty level playing field a few weeks in.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Obstacle 2 – you have a ton of ground to cover! </a:t>
            </a:r>
          </a:p>
          <a:p>
            <a:pPr/>
          </a:p>
          <a:p>
            <a:pPr/>
            <a:r>
              <a:t>There’s a lot to learn, and it can be intimidating. But honestly, 6 months will be over before you know it. </a:t>
            </a:r>
          </a:p>
          <a:p>
            <a:pPr/>
          </a:p>
          <a:p>
            <a:pPr/>
            <a:r>
              <a:t>Because of the length of the program, personal issues WILL come up during the course of the program, and it will be challenging to stay motivated. </a:t>
            </a:r>
          </a:p>
          <a:p>
            <a:pPr/>
          </a:p>
          <a:p>
            <a:pPr/>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And will take a while to master. Persisting in general is the #1 hardest thing in this course.</a:t>
            </a:r>
          </a:p>
          <a:p>
            <a:pPr/>
          </a:p>
          <a:p>
            <a:pPr/>
            <a:r>
              <a:t>Perhaps tied with having self-confidence (talk about imposter syndrome).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Frustration = learning, seriously. Here’s the author of a pretty famous book on the mean stack: </a:t>
            </a:r>
          </a:p>
          <a:p>
            <a:pPr/>
          </a:p>
          <a:p>
            <a:pPr/>
            <a:r>
              <a:t>So how do we get through this frustration and actually learn?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Questions?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Of course, to do this, you’ll need to be great at googling!</a:t>
            </a:r>
          </a:p>
          <a:p>
            <a:p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Now that we’ve talked about the journey and how to be successful, let’s talk about the stops along the way.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Here’s what our days will look like.</a:t>
            </a:r>
          </a:p>
          <a:p>
            <a:pPr/>
          </a:p>
          <a:p>
            <a:pPr/>
            <a:r>
              <a:t>Question: How do you learn to code? (NEXT)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By coding! Unfortunate, right? </a:t>
            </a:r>
          </a:p>
          <a:p>
            <a:pPr/>
          </a:p>
          <a:p>
            <a:pPr/>
            <a:r>
              <a:t>We’ll get a ton of in-class practice reading and writing code, so the course quickly becomes “code-centric”. </a:t>
            </a:r>
          </a:p>
          <a:p>
            <a:pPr/>
          </a:p>
          <a:p>
            <a:pPr/>
            <a:r>
              <a:t>Most days will be much less presentation-heavy than today.</a:t>
            </a:r>
          </a:p>
          <a:p>
            <a:pPr/>
          </a:p>
          <a:p>
            <a:pPr/>
            <a:r>
              <a:t>Questions?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Shape 80"/>
          <p:cNvSpPr/>
          <p:nvPr>
            <p:ph type="sldImg"/>
          </p:nvPr>
        </p:nvSpPr>
        <p:spPr>
          <a:prstGeom prst="rect">
            <a:avLst/>
          </a:prstGeom>
        </p:spPr>
        <p:txBody>
          <a:bodyPr/>
          <a:lstStyle/>
          <a:p>
            <a:pPr/>
          </a:p>
        </p:txBody>
      </p:sp>
      <p:sp>
        <p:nvSpPr>
          <p:cNvPr id="81" name="Shape 81"/>
          <p:cNvSpPr/>
          <p:nvPr>
            <p:ph type="body" sz="quarter" idx="1"/>
          </p:nvPr>
        </p:nvSpPr>
        <p:spPr>
          <a:prstGeom prst="rect">
            <a:avLst/>
          </a:prstGeom>
        </p:spPr>
        <p:txBody>
          <a:bodyPr/>
          <a:lstStyle/>
          <a:p>
            <a:pPr/>
            <a:r>
              <a:t>This program will not be a traditional college class. We're here to support you 100% of the way to really help you achieve their goals.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So next up I want to spend a little bit of time checking that everyone has everything they need installed (from the pre-work).</a:t>
            </a:r>
          </a:p>
          <a:p>
            <a:pPr/>
          </a:p>
          <a:p>
            <a:pPr/>
            <a:r>
              <a:t>If you can check off all of these things, spend this time helping your neighbors. This should become a habit – try to ask for help form your neighbors before going to a TA (you will both learn more along the way). &lt; We’ll talk more about this soon.</a:t>
            </a:r>
          </a:p>
          <a:p>
            <a:pPr/>
          </a:p>
          <a:p>
            <a:pPr/>
            <a:r>
              <a:t>That said, let’s check some things off of a list.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So what exactly does it mean to be a “full stack developer?”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Let’s use YouTube as an example. (Go to YouTube and do basic search)</a:t>
            </a:r>
          </a:p>
          <a:p>
            <a:pPr/>
          </a:p>
          <a:p>
            <a:pPr/>
            <a:r>
              <a:t>You’ll learn all of this in time, but a basic YouTube search requires two things:</a:t>
            </a:r>
          </a:p>
          <a:p>
            <a:pPr marL="228600" indent="-228600">
              <a:buSzPct val="100000"/>
              <a:buAutoNum type="arabicParenR" startAt="1"/>
            </a:pPr>
            <a:r>
              <a:t>A ”frontend” – the graphical user interface which responds to what I type</a:t>
            </a:r>
          </a:p>
          <a:p>
            <a:pPr marL="228600" indent="-228600">
              <a:buSzPct val="100000"/>
              <a:buAutoNum type="arabicParenR" startAt="1"/>
            </a:pPr>
            <a:r>
              <a:t>A “backend” – the code on the “server side” that is able to do the logic behind the search, find the relevant videos, and send them along</a:t>
            </a:r>
          </a:p>
          <a:p>
            <a:pPr marL="228600" indent="-228600">
              <a:buSzPct val="100000"/>
              <a:buAutoNum type="arabicParenR" startAt="1"/>
            </a:pPr>
          </a:p>
          <a:p>
            <a:pPr/>
            <a:r>
              <a:t>(Go to next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Websites today are all about reading code for these components – “frontend” and “backend”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That is “Full-Stack Development” – you build can and will build the whole thing.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In this course, you’ll learn everything you need to be able to do this – </a:t>
            </a:r>
            <a:br/>
          </a:p>
          <a:p>
            <a:pPr/>
            <a:r>
              <a:t>you’ll be able to build complex web applications even as a single developer.</a:t>
            </a:r>
          </a:p>
          <a:p>
            <a:pPr/>
          </a:p>
          <a:p>
            <a:pPr/>
          </a:p>
          <a:p>
            <a:pPr/>
            <a:r>
              <a:t>Questions?</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The terminal is the portal to your computer – it allows you to run and even script commands that can create files, folders, and more.</a:t>
            </a:r>
          </a:p>
          <a:p>
            <a:pPr/>
          </a:p>
          <a:p>
            <a:pPr/>
            <a:r>
              <a:t>It is extremely important that you get intimately familiar with the terminal as soon as possible, as you’ll use it for almost everything. It is fast and powerful.</a:t>
            </a:r>
          </a:p>
          <a:p>
            <a:pPr/>
          </a:p>
          <a:p>
            <a:pPr/>
            <a:r>
              <a:t>NEXT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So let’s run through a couple of examples.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Your turn!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Shape 85"/>
          <p:cNvSpPr/>
          <p:nvPr>
            <p:ph type="sldImg"/>
          </p:nvPr>
        </p:nvSpPr>
        <p:spPr>
          <a:prstGeom prst="rect">
            <a:avLst/>
          </a:prstGeom>
        </p:spPr>
        <p:txBody>
          <a:bodyPr/>
          <a:lstStyle/>
          <a:p>
            <a:pPr/>
          </a:p>
        </p:txBody>
      </p:sp>
      <p:sp>
        <p:nvSpPr>
          <p:cNvPr id="86" name="Shape 86"/>
          <p:cNvSpPr/>
          <p:nvPr>
            <p:ph type="body" sz="quarter" idx="1"/>
          </p:nvPr>
        </p:nvSpPr>
        <p:spPr>
          <a:prstGeom prst="rect">
            <a:avLst/>
          </a:prstGeom>
        </p:spPr>
        <p:txBody>
          <a:bodyPr/>
          <a:lstStyle/>
          <a:p>
            <a:pPr/>
            <a:r>
              <a:t>There are a few things you can do to ensure your success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Shape 92"/>
          <p:cNvSpPr/>
          <p:nvPr>
            <p:ph type="sldImg"/>
          </p:nvPr>
        </p:nvSpPr>
        <p:spPr>
          <a:prstGeom prst="rect">
            <a:avLst/>
          </a:prstGeom>
        </p:spPr>
        <p:txBody>
          <a:bodyPr/>
          <a:lstStyle/>
          <a:p>
            <a:pPr/>
          </a:p>
        </p:txBody>
      </p:sp>
      <p:sp>
        <p:nvSpPr>
          <p:cNvPr id="93" name="Shape 93"/>
          <p:cNvSpPr/>
          <p:nvPr>
            <p:ph type="body" sz="quarter" idx="1"/>
          </p:nvPr>
        </p:nvSpPr>
        <p:spPr>
          <a:prstGeom prst="rect">
            <a:avLst/>
          </a:prstGeom>
        </p:spPr>
        <p:txBody>
          <a:bodyPr/>
          <a:lstStyle/>
          <a:p>
            <a:pPr/>
            <a:r>
              <a:t>First off, don’t be this guy.</a:t>
            </a:r>
          </a:p>
          <a:p>
            <a:pPr/>
          </a:p>
          <a:p>
            <a:pPr/>
            <a:r>
              <a:t>Those that have the hardest time in the program are not the ones who came in knowing no programming. </a:t>
            </a:r>
          </a:p>
          <a:p>
            <a:pPr/>
          </a:p>
          <a:p>
            <a:pPr/>
            <a:r>
              <a:t>It’s not the ones who haven’t played around with HTML, CSS, or Javascript.</a:t>
            </a:r>
          </a:p>
          <a:p>
            <a:pPr/>
          </a:p>
          <a:p>
            <a:pPr/>
            <a:r>
              <a:t>It’s the ones who walk in thinking they either A) Know more than they do. Or B) Are experts in a completely different field. </a:t>
            </a:r>
          </a:p>
          <a:p>
            <a:pPr/>
          </a:p>
          <a:p>
            <a:pPr/>
            <a:r>
              <a:t>There is something that stops people like this from accepting the reality.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Shape 97"/>
          <p:cNvSpPr/>
          <p:nvPr>
            <p:ph type="sldImg"/>
          </p:nvPr>
        </p:nvSpPr>
        <p:spPr>
          <a:prstGeom prst="rect">
            <a:avLst/>
          </a:prstGeom>
        </p:spPr>
        <p:txBody>
          <a:bodyPr/>
          <a:lstStyle/>
          <a:p>
            <a:pPr/>
          </a:p>
        </p:txBody>
      </p:sp>
      <p:sp>
        <p:nvSpPr>
          <p:cNvPr id="98" name="Shape 98"/>
          <p:cNvSpPr/>
          <p:nvPr>
            <p:ph type="body" sz="quarter" idx="1"/>
          </p:nvPr>
        </p:nvSpPr>
        <p:spPr>
          <a:prstGeom prst="rect">
            <a:avLst/>
          </a:prstGeom>
        </p:spPr>
        <p:txBody>
          <a:bodyPr/>
          <a:lstStyle/>
          <a:p>
            <a:pPr/>
            <a:r>
              <a:t>Be this guy.</a:t>
            </a:r>
            <a:br/>
            <a:br/>
            <a:r>
              <a:t>Having a humble attitude is the first requirement of being successful in this program.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a:p>
        </p:txBody>
      </p:sp>
      <p:sp>
        <p:nvSpPr>
          <p:cNvPr id="106" name="Shape 106"/>
          <p:cNvSpPr/>
          <p:nvPr>
            <p:ph type="body" sz="quarter" idx="1"/>
          </p:nvPr>
        </p:nvSpPr>
        <p:spPr>
          <a:prstGeom prst="rect">
            <a:avLst/>
          </a:prstGeom>
        </p:spPr>
        <p:txBody>
          <a:bodyPr/>
          <a:lstStyle/>
          <a:p>
            <a:pPr/>
            <a:r>
              <a:t>Don’t be frustrated! Keep an open mind – you’re here to learn.</a:t>
            </a:r>
          </a:p>
          <a:p>
            <a:pPr/>
          </a:p>
          <a:p>
            <a:pPr/>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a:p>
        </p:txBody>
      </p:sp>
      <p:sp>
        <p:nvSpPr>
          <p:cNvPr id="111" name="Shape 111"/>
          <p:cNvSpPr/>
          <p:nvPr>
            <p:ph type="body" sz="quarter" idx="1"/>
          </p:nvPr>
        </p:nvSpPr>
        <p:spPr>
          <a:prstGeom prst="rect">
            <a:avLst/>
          </a:prstGeom>
        </p:spPr>
        <p:txBody>
          <a:bodyPr/>
          <a:lstStyle/>
          <a:p>
            <a:pPr/>
            <a:r>
              <a:t>You are a blank slate.</a:t>
            </a:r>
            <a:br/>
            <a:br/>
            <a:r>
              <a:t>Seriously. Don’t lose sight of this image. At first it may feel intimidating. Knowing how little you know. But relish the opportunity and take the privileges it comes with.</a:t>
            </a:r>
          </a:p>
          <a:p>
            <a:pPr/>
          </a:p>
          <a:p>
            <a:pPr/>
            <a:r>
              <a:t>You have permission to struggle. To fail. To not “get” everything immediately.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a:p>
        </p:txBody>
      </p:sp>
      <p:sp>
        <p:nvSpPr>
          <p:cNvPr id="115" name="Shape 115"/>
          <p:cNvSpPr/>
          <p:nvPr>
            <p:ph type="body" sz="quarter" idx="1"/>
          </p:nvPr>
        </p:nvSpPr>
        <p:spPr>
          <a:prstGeom prst="rect">
            <a:avLst/>
          </a:prstGeom>
        </p:spPr>
        <p:txBody>
          <a:bodyPr/>
          <a:lstStyle/>
          <a:p>
            <a:pPr/>
            <a:r>
              <a:t>So how does one learn? Well…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 there are a few obstacles in the way.</a:t>
            </a:r>
          </a:p>
          <a:p>
            <a:pPr/>
          </a:p>
          <a:p>
            <a:pPr/>
            <a:r>
              <a:t>Things that will frustrate you…</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4" name="Title Text"/>
          <p:cNvSpPr txBox="1"/>
          <p:nvPr>
            <p:ph type="title"/>
          </p:nvPr>
        </p:nvSpPr>
        <p:spPr>
          <a:prstGeom prst="rect">
            <a:avLst/>
          </a:prstGeom>
        </p:spPr>
        <p:txBody>
          <a:bodyPr/>
          <a:lstStyle/>
          <a:p>
            <a:pPr/>
            <a:r>
              <a:t>Title Text</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spTree>
      <p:nvGrpSpPr>
        <p:cNvPr id="1" name=""/>
        <p:cNvGrpSpPr/>
        <p:nvPr/>
      </p:nvGrpSpPr>
      <p:grpSpPr>
        <a:xfrm>
          <a:off x="0" y="0"/>
          <a:ext cx="0" cy="0"/>
          <a:chOff x="0" y="0"/>
          <a:chExt cx="0" cy="0"/>
        </a:xfrm>
      </p:grpSpPr>
      <p:sp>
        <p:nvSpPr>
          <p:cNvPr id="22"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2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24" name="Title Text"/>
          <p:cNvSpPr txBox="1"/>
          <p:nvPr>
            <p:ph type="title"/>
          </p:nvPr>
        </p:nvSpPr>
        <p:spPr>
          <a:prstGeom prst="rect">
            <a:avLst/>
          </a:prstGeom>
        </p:spPr>
        <p:txBody>
          <a:bodyPr/>
          <a:lstStyle>
            <a:lvl1pPr>
              <a:defRPr i="1"/>
            </a:lvl1p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32"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33" name="Title Text"/>
          <p:cNvSpPr txBox="1"/>
          <p:nvPr>
            <p:ph type="title"/>
          </p:nvPr>
        </p:nvSpPr>
        <p:spPr>
          <a:xfrm>
            <a:off x="304800" y="0"/>
            <a:ext cx="5470527" cy="653854"/>
          </a:xfrm>
          <a:prstGeom prst="rect">
            <a:avLst/>
          </a:prstGeom>
        </p:spPr>
        <p:txBody>
          <a:bodyPr/>
          <a:lstStyle>
            <a:lvl1pPr>
              <a:defRPr sz="2400">
                <a:solidFill>
                  <a:srgbClr val="000000"/>
                </a:solidFill>
              </a:defRPr>
            </a:lvl1pPr>
          </a:lstStyle>
          <a:p>
            <a:pPr/>
            <a:r>
              <a:t>Title Text</a:t>
            </a:r>
          </a:p>
        </p:txBody>
      </p:sp>
      <p:sp>
        <p:nvSpPr>
          <p:cNvPr id="34" name="Straight Connector 6"/>
          <p:cNvSpPr/>
          <p:nvPr/>
        </p:nvSpPr>
        <p:spPr>
          <a:xfrm>
            <a:off x="0" y="653853"/>
            <a:ext cx="9144000" cy="1"/>
          </a:xfrm>
          <a:prstGeom prst="line">
            <a:avLst/>
          </a:prstGeom>
          <a:ln w="41275">
            <a:solidFill>
              <a:srgbClr val="C83232"/>
            </a:solidFill>
            <a:miter/>
          </a:ln>
        </p:spPr>
        <p:txBody>
          <a:bodyPr lIns="45719" rIns="45719"/>
          <a:lstStyle/>
          <a:p>
            <a:pP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FFF"/>
        </a:solidFill>
      </p:bgPr>
    </p:bg>
    <p:spTree>
      <p:nvGrpSpPr>
        <p:cNvPr id="1" name=""/>
        <p:cNvGrpSpPr/>
        <p:nvPr/>
      </p:nvGrpSpPr>
      <p:grpSpPr>
        <a:xfrm>
          <a:off x="0" y="0"/>
          <a:ext cx="0" cy="0"/>
          <a:chOff x="0" y="0"/>
          <a:chExt cx="0" cy="0"/>
        </a:xfrm>
      </p:grpSpPr>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404040"/>
        </a:solidFill>
      </p:bgPr>
    </p:bg>
    <p:spTree>
      <p:nvGrpSpPr>
        <p:cNvPr id="1" name=""/>
        <p:cNvGrpSpPr/>
        <p:nvPr/>
      </p:nvGrpSpPr>
      <p:grpSpPr>
        <a:xfrm>
          <a:off x="0" y="0"/>
          <a:ext cx="0" cy="0"/>
          <a:chOff x="0" y="0"/>
          <a:chExt cx="0" cy="0"/>
        </a:xfrm>
      </p:grpSpPr>
      <p:sp>
        <p:nvSpPr>
          <p:cNvPr id="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a:t>
            </a: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lmgtfy.com/?q=google+fu" TargetMode="External"/><Relationship Id="rId4" Type="http://schemas.openxmlformats.org/officeDocument/2006/relationships/image" Target="../media/image9.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13.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hyperlink" Target="https://www.youtube.com/watch?v=ieb6Svbc10E&amp;index=1&amp;list=PLgJ8UgkiorCnMLsUevoQRxH8t9bt7ne14" TargetMode="External"/></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4.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3.tif"/><Relationship Id="rId4" Type="http://schemas.openxmlformats.org/officeDocument/2006/relationships/image" Target="../media/image4.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 Id="rId3" Type="http://schemas.openxmlformats.org/officeDocument/2006/relationships/image" Target="../media/image4.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 Id="rId3" Type="http://schemas.openxmlformats.org/officeDocument/2006/relationships/image" Target="../media/image4.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 Id="rId3" Type="http://schemas.openxmlformats.org/officeDocument/2006/relationships/image" Target="../media/image3.tif"/><Relationship Id="rId4"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 Id="rId3" Type="http://schemas.openxmlformats.org/officeDocument/2006/relationships/image" Target="../media/image2.tif"/><Relationship Id="rId4" Type="http://schemas.openxmlformats.org/officeDocument/2006/relationships/image" Target="../media/image4.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 Id="rId3" Type="http://schemas.openxmlformats.org/officeDocument/2006/relationships/image" Target="../media/image4.t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5.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4.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4.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6.tif"/></Relationships>

</file>

<file path=ppt/slides/_rels/slide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2.tif"/></Relationships>

</file>

<file path=ppt/slides/_rels/slide7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4.tif"/><Relationship Id="rId4" Type="http://schemas.openxmlformats.org/officeDocument/2006/relationships/image" Target="../media/image3.tif"/><Relationship Id="rId5" Type="http://schemas.openxmlformats.org/officeDocument/2006/relationships/image" Target="../media/image2.tif"/></Relationships>

</file>

<file path=ppt/slides/_rels/slide7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3.tif"/><Relationship Id="rId4" Type="http://schemas.openxmlformats.org/officeDocument/2006/relationships/image" Target="../media/image2.tif"/></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7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jpeg"/><Relationship Id="rId3" Type="http://schemas.openxmlformats.org/officeDocument/2006/relationships/image" Target="../media/image1.gif"/><Relationship Id="rId4" Type="http://schemas.openxmlformats.org/officeDocument/2006/relationships/image" Target="../media/image3.tif"/><Relationship Id="rId5" Type="http://schemas.openxmlformats.org/officeDocument/2006/relationships/image" Target="../media/image2.tif"/><Relationship Id="rId6" Type="http://schemas.openxmlformats.org/officeDocument/2006/relationships/image" Target="../media/image4.tif"/></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 name="Title 1"/>
          <p:cNvSpPr txBox="1"/>
          <p:nvPr>
            <p:ph type="title"/>
          </p:nvPr>
        </p:nvSpPr>
        <p:spPr>
          <a:xfrm>
            <a:off x="390606" y="2953542"/>
            <a:ext cx="8229601" cy="871859"/>
          </a:xfrm>
          <a:prstGeom prst="rect">
            <a:avLst/>
          </a:prstGeom>
        </p:spPr>
        <p:txBody>
          <a:bodyPr/>
          <a:lstStyle/>
          <a:p>
            <a:pPr/>
            <a:r>
              <a:t>The Zen of Coding</a:t>
            </a:r>
          </a:p>
        </p:txBody>
      </p:sp>
      <p:sp>
        <p:nvSpPr>
          <p:cNvPr id="52"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The Coding Bootcamp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 name="Picture 2" descr="Picture 2"/>
          <p:cNvPicPr>
            <a:picLocks noChangeAspect="1"/>
          </p:cNvPicPr>
          <p:nvPr/>
        </p:nvPicPr>
        <p:blipFill>
          <a:blip r:embed="rId3">
            <a:extLst/>
          </a:blip>
          <a:stretch>
            <a:fillRect/>
          </a:stretch>
        </p:blipFill>
        <p:spPr>
          <a:xfrm>
            <a:off x="685800" y="914400"/>
            <a:ext cx="7981950" cy="5324475"/>
          </a:xfrm>
          <a:prstGeom prst="rect">
            <a:avLst/>
          </a:prstGeom>
          <a:ln w="12700">
            <a:miter lim="400000"/>
          </a:ln>
        </p:spPr>
      </p:pic>
      <p:sp>
        <p:nvSpPr>
          <p:cNvPr id="96" name="Title 1"/>
          <p:cNvSpPr txBox="1"/>
          <p:nvPr>
            <p:ph type="title"/>
          </p:nvPr>
        </p:nvSpPr>
        <p:spPr>
          <a:xfrm>
            <a:off x="304799" y="-1"/>
            <a:ext cx="5470528" cy="653856"/>
          </a:xfrm>
          <a:prstGeom prst="rect">
            <a:avLst/>
          </a:prstGeom>
        </p:spPr>
        <p:txBody>
          <a:bodyPr/>
          <a:lstStyle/>
          <a:p>
            <a:pPr/>
            <a:r>
              <a:t>This Should Be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Title 1"/>
          <p:cNvSpPr txBox="1"/>
          <p:nvPr>
            <p:ph type="title"/>
          </p:nvPr>
        </p:nvSpPr>
        <p:spPr>
          <a:xfrm>
            <a:off x="304799" y="-1"/>
            <a:ext cx="5470528" cy="653856"/>
          </a:xfrm>
          <a:prstGeom prst="rect">
            <a:avLst/>
          </a:prstGeom>
        </p:spPr>
        <p:txBody>
          <a:bodyPr/>
          <a:lstStyle/>
          <a:p>
            <a:pPr/>
            <a:r>
              <a:t>Our Mantra for Today and Beyond…</a:t>
            </a:r>
          </a:p>
        </p:txBody>
      </p:sp>
      <p:sp>
        <p:nvSpPr>
          <p:cNvPr id="101" name="TextBox 3"/>
          <p:cNvSpPr txBox="1"/>
          <p:nvPr/>
        </p:nvSpPr>
        <p:spPr>
          <a:xfrm>
            <a:off x="304800" y="3048000"/>
            <a:ext cx="8610600" cy="5480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3200">
                <a:latin typeface="Arial"/>
                <a:ea typeface="Arial"/>
                <a:cs typeface="Arial"/>
                <a:sym typeface="Arial"/>
              </a:defRPr>
            </a:lvl1pPr>
          </a:lstStyle>
          <a:p>
            <a:pPr/>
            <a:r>
              <a:t>When it comes to web development…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itle 1"/>
          <p:cNvSpPr txBox="1"/>
          <p:nvPr>
            <p:ph type="title"/>
          </p:nvPr>
        </p:nvSpPr>
        <p:spPr>
          <a:xfrm>
            <a:off x="304799" y="-1"/>
            <a:ext cx="5470528" cy="653856"/>
          </a:xfrm>
          <a:prstGeom prst="rect">
            <a:avLst/>
          </a:prstGeom>
        </p:spPr>
        <p:txBody>
          <a:bodyPr/>
          <a:lstStyle/>
          <a:p>
            <a:pPr/>
            <a:r>
              <a:t>Our Mantra for Today and Beyond…</a:t>
            </a:r>
          </a:p>
        </p:txBody>
      </p:sp>
      <p:sp>
        <p:nvSpPr>
          <p:cNvPr id="104"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8000">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extBox 1"/>
          <p:cNvSpPr txBox="1"/>
          <p:nvPr/>
        </p:nvSpPr>
        <p:spPr>
          <a:xfrm>
            <a:off x="8305800" y="6400800"/>
            <a:ext cx="927100"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You.</a:t>
            </a:r>
          </a:p>
        </p:txBody>
      </p:sp>
      <p:sp>
        <p:nvSpPr>
          <p:cNvPr id="109" name="Straight Arrow Connector 4"/>
          <p:cNvSpPr/>
          <p:nvPr/>
        </p:nvSpPr>
        <p:spPr>
          <a:xfrm flipH="1" flipV="1">
            <a:off x="8001000" y="6172199"/>
            <a:ext cx="304800" cy="228602"/>
          </a:xfrm>
          <a:prstGeom prst="line">
            <a:avLst/>
          </a:prstGeom>
          <a:ln w="63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Title 1"/>
          <p:cNvSpPr txBox="1"/>
          <p:nvPr>
            <p:ph type="title"/>
          </p:nvPr>
        </p:nvSpPr>
        <p:spPr>
          <a:xfrm>
            <a:off x="390606" y="2953542"/>
            <a:ext cx="8229601" cy="871859"/>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Title 1"/>
          <p:cNvSpPr txBox="1"/>
          <p:nvPr>
            <p:ph type="title"/>
          </p:nvPr>
        </p:nvSpPr>
        <p:spPr>
          <a:xfrm>
            <a:off x="304799" y="-1"/>
            <a:ext cx="5470528" cy="653856"/>
          </a:xfrm>
          <a:prstGeom prst="rect">
            <a:avLst/>
          </a:prstGeom>
        </p:spPr>
        <p:txBody>
          <a:bodyPr/>
          <a:lstStyle/>
          <a:p>
            <a:pPr/>
            <a:r>
              <a:t>Nothing Comes Easy…</a:t>
            </a:r>
          </a:p>
        </p:txBody>
      </p:sp>
      <p:sp>
        <p:nvSpPr>
          <p:cNvPr id="118"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b="1" sz="3200">
                <a:latin typeface="Arial"/>
                <a:ea typeface="Arial"/>
                <a:cs typeface="Arial"/>
                <a:sym typeface="Arial"/>
              </a:defRPr>
            </a:pPr>
            <a:r>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itle 1"/>
          <p:cNvSpPr txBox="1"/>
          <p:nvPr>
            <p:ph type="title"/>
          </p:nvPr>
        </p:nvSpPr>
        <p:spPr>
          <a:xfrm>
            <a:off x="304799" y="-1"/>
            <a:ext cx="5470528" cy="653856"/>
          </a:xfrm>
          <a:prstGeom prst="rect">
            <a:avLst/>
          </a:prstGeom>
        </p:spPr>
        <p:txBody>
          <a:bodyPr/>
          <a:lstStyle/>
          <a:p>
            <a:pPr/>
            <a:r>
              <a:t>Obstacle #1 – The Great Confusion</a:t>
            </a:r>
          </a:p>
        </p:txBody>
      </p:sp>
      <p:pic>
        <p:nvPicPr>
          <p:cNvPr id="123" name="Picture 2" descr="Picture 2"/>
          <p:cNvPicPr>
            <a:picLocks noChangeAspect="1"/>
          </p:cNvPicPr>
          <p:nvPr/>
        </p:nvPicPr>
        <p:blipFill>
          <a:blip r:embed="rId3">
            <a:extLst/>
          </a:blip>
          <a:stretch>
            <a:fillRect/>
          </a:stretch>
        </p:blipFill>
        <p:spPr>
          <a:xfrm>
            <a:off x="228600" y="679253"/>
            <a:ext cx="8763000" cy="56959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itle 1"/>
          <p:cNvSpPr txBox="1"/>
          <p:nvPr>
            <p:ph type="title"/>
          </p:nvPr>
        </p:nvSpPr>
        <p:spPr>
          <a:xfrm>
            <a:off x="304799" y="-1"/>
            <a:ext cx="5470528" cy="653856"/>
          </a:xfrm>
          <a:prstGeom prst="rect">
            <a:avLst/>
          </a:prstGeom>
        </p:spPr>
        <p:txBody>
          <a:bodyPr/>
          <a:lstStyle/>
          <a:p>
            <a:pPr/>
            <a:r>
              <a:t>Obstacle #2 – The Great Doubt</a:t>
            </a:r>
          </a:p>
        </p:txBody>
      </p:sp>
      <p:pic>
        <p:nvPicPr>
          <p:cNvPr id="128" name="Picture 4" descr="Picture 4"/>
          <p:cNvPicPr>
            <a:picLocks noChangeAspect="1"/>
          </p:cNvPicPr>
          <p:nvPr/>
        </p:nvPicPr>
        <p:blipFill>
          <a:blip r:embed="rId3">
            <a:extLst/>
          </a:blip>
          <a:stretch>
            <a:fillRect/>
          </a:stretch>
        </p:blipFill>
        <p:spPr>
          <a:xfrm>
            <a:off x="-10101" y="1028734"/>
            <a:ext cx="9154101" cy="52459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Title 1"/>
          <p:cNvSpPr txBox="1"/>
          <p:nvPr>
            <p:ph type="title"/>
          </p:nvPr>
        </p:nvSpPr>
        <p:spPr>
          <a:xfrm>
            <a:off x="304799" y="-1"/>
            <a:ext cx="5470528" cy="653856"/>
          </a:xfrm>
          <a:prstGeom prst="rect">
            <a:avLst/>
          </a:prstGeom>
        </p:spPr>
        <p:txBody>
          <a:bodyPr/>
          <a:lstStyle/>
          <a:p>
            <a:pPr/>
            <a:r>
              <a:t>Obstacle #3 – The Great Distance</a:t>
            </a:r>
          </a:p>
        </p:txBody>
      </p:sp>
      <p:pic>
        <p:nvPicPr>
          <p:cNvPr id="133" name="Picture 2" descr="Picture 2"/>
          <p:cNvPicPr>
            <a:picLocks noChangeAspect="1"/>
          </p:cNvPicPr>
          <p:nvPr/>
        </p:nvPicPr>
        <p:blipFill>
          <a:blip r:embed="rId3">
            <a:extLst/>
          </a:blip>
          <a:stretch>
            <a:fillRect/>
          </a:stretch>
        </p:blipFill>
        <p:spPr>
          <a:xfrm>
            <a:off x="0" y="838200"/>
            <a:ext cx="9144000" cy="51435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Title 1"/>
          <p:cNvSpPr txBox="1"/>
          <p:nvPr>
            <p:ph type="title"/>
          </p:nvPr>
        </p:nvSpPr>
        <p:spPr>
          <a:xfrm>
            <a:off x="304799" y="-1"/>
            <a:ext cx="5470528" cy="653856"/>
          </a:xfrm>
          <a:prstGeom prst="rect">
            <a:avLst/>
          </a:prstGeom>
        </p:spPr>
        <p:txBody>
          <a:bodyPr/>
          <a:lstStyle/>
          <a:p>
            <a:pPr/>
            <a:r>
              <a:t>Nothing Comes Easy…</a:t>
            </a:r>
          </a:p>
        </p:txBody>
      </p:sp>
      <p:sp>
        <p:nvSpPr>
          <p:cNvPr id="138" name="Content Placeholder 2"/>
          <p:cNvSpPr txBox="1"/>
          <p:nvPr/>
        </p:nvSpPr>
        <p:spPr>
          <a:xfrm>
            <a:off x="289559" y="762000"/>
            <a:ext cx="8583816" cy="35177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to Code Requires Two Things:</a:t>
            </a:r>
            <a:endParaRPr sz="2800"/>
          </a:p>
          <a:p>
            <a:pPr indent="228600">
              <a:lnSpc>
                <a:spcPct val="90000"/>
              </a:lnSpc>
              <a:defRPr b="1" sz="3200" u="sng">
                <a:latin typeface="Arial"/>
                <a:ea typeface="Arial"/>
                <a:cs typeface="Arial"/>
                <a:sym typeface="Arial"/>
              </a:defRPr>
            </a:pPr>
          </a:p>
          <a:p>
            <a:pPr marL="742950" indent="-514350">
              <a:lnSpc>
                <a:spcPct val="90000"/>
              </a:lnSpc>
              <a:buSzPct val="100000"/>
              <a:buAutoNum type="arabicPeriod" startAt="1"/>
              <a:defRPr sz="3200">
                <a:latin typeface="Arial"/>
                <a:ea typeface="Arial"/>
                <a:cs typeface="Arial"/>
                <a:sym typeface="Arial"/>
              </a:defRPr>
            </a:pPr>
            <a:r>
              <a:t>Persisting in the face of something that feels </a:t>
            </a:r>
            <a:r>
              <a:rPr u="sng"/>
              <a:t>incredibly hard and confusing</a:t>
            </a:r>
            <a:r>
              <a:t>.</a:t>
            </a:r>
            <a:endParaRPr sz="2800"/>
          </a:p>
          <a:p>
            <a:pPr marL="742950" indent="-514350">
              <a:lnSpc>
                <a:spcPct val="90000"/>
              </a:lnSpc>
              <a:buSzPct val="100000"/>
              <a:buAutoNum type="arabicPeriod" startAt="1"/>
              <a:defRPr sz="3200">
                <a:latin typeface="Arial"/>
                <a:ea typeface="Arial"/>
                <a:cs typeface="Arial"/>
                <a:sym typeface="Arial"/>
              </a:defRPr>
            </a:pPr>
          </a:p>
          <a:p>
            <a:pPr marL="742950" indent="-514350">
              <a:lnSpc>
                <a:spcPct val="90000"/>
              </a:lnSpc>
              <a:buSzPct val="100000"/>
              <a:buAutoNum type="arabicPeriod" startAt="2"/>
              <a:defRPr sz="32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Title 1"/>
          <p:cNvSpPr txBox="1"/>
          <p:nvPr>
            <p:ph type="title"/>
          </p:nvPr>
        </p:nvSpPr>
        <p:spPr>
          <a:xfrm>
            <a:off x="390606" y="2953542"/>
            <a:ext cx="8229601" cy="871859"/>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Rectangle 4"/>
          <p:cNvSpPr/>
          <p:nvPr/>
        </p:nvSpPr>
        <p:spPr>
          <a:xfrm>
            <a:off x="0" y="762000"/>
            <a:ext cx="9144000" cy="48006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143" name="Title 1"/>
          <p:cNvSpPr txBox="1"/>
          <p:nvPr>
            <p:ph type="title"/>
          </p:nvPr>
        </p:nvSpPr>
        <p:spPr>
          <a:xfrm>
            <a:off x="304799" y="-1"/>
            <a:ext cx="5470528" cy="653856"/>
          </a:xfrm>
          <a:prstGeom prst="rect">
            <a:avLst/>
          </a:prstGeom>
        </p:spPr>
        <p:txBody>
          <a:bodyPr/>
          <a:lstStyle/>
          <a:p>
            <a:pPr/>
            <a:r>
              <a:t>Learning is “Frustrating”</a:t>
            </a:r>
          </a:p>
        </p:txBody>
      </p:sp>
      <p:sp>
        <p:nvSpPr>
          <p:cNvPr id="144" name="Content Placeholder 2"/>
          <p:cNvSpPr txBox="1"/>
          <p:nvPr/>
        </p:nvSpPr>
        <p:spPr>
          <a:xfrm>
            <a:off x="457200" y="838200"/>
            <a:ext cx="8229600" cy="5270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a:lnSpc>
                <a:spcPct val="90000"/>
              </a:lnSpc>
              <a:spcBef>
                <a:spcPts val="1000"/>
              </a:spcBef>
              <a:defRPr sz="1600">
                <a:latin typeface="Arial"/>
                <a:ea typeface="Arial"/>
                <a:cs typeface="Arial"/>
                <a:sym typeface="Arial"/>
              </a:defRPr>
            </a:pPr>
          </a:p>
          <a:p>
            <a:pPr>
              <a:lnSpc>
                <a:spcPct val="90000"/>
              </a:lnSpc>
              <a:spcBef>
                <a:spcPts val="1000"/>
              </a:spcBef>
              <a:defRPr i="1" sz="1600">
                <a:latin typeface="Arial"/>
                <a:ea typeface="Arial"/>
                <a:cs typeface="Arial"/>
                <a:sym typeface="Arial"/>
              </a:defRPr>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itle 1"/>
          <p:cNvSpPr txBox="1"/>
          <p:nvPr>
            <p:ph type="title"/>
          </p:nvPr>
        </p:nvSpPr>
        <p:spPr>
          <a:xfrm>
            <a:off x="304799" y="-1"/>
            <a:ext cx="5470528" cy="653856"/>
          </a:xfrm>
          <a:prstGeom prst="rect">
            <a:avLst/>
          </a:prstGeom>
        </p:spPr>
        <p:txBody>
          <a:bodyPr/>
          <a:lstStyle/>
          <a:p>
            <a:pPr/>
            <a:r>
              <a:t>Advice for the Journey</a:t>
            </a:r>
          </a:p>
        </p:txBody>
      </p:sp>
      <p:sp>
        <p:nvSpPr>
          <p:cNvPr id="149" name="Rectangle 5"/>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150" name="Content Placeholder 2"/>
          <p:cNvSpPr txBox="1"/>
          <p:nvPr/>
        </p:nvSpPr>
        <p:spPr>
          <a:xfrm>
            <a:off x="443344" y="914400"/>
            <a:ext cx="8229601" cy="297885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2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200">
                <a:solidFill>
                  <a:srgbClr val="FFFFFF"/>
                </a:solidFill>
                <a:latin typeface="Arial"/>
                <a:ea typeface="Arial"/>
                <a:cs typeface="Arial"/>
                <a:sym typeface="Arial"/>
              </a:defRPr>
            </a:pPr>
          </a:p>
          <a:p>
            <a:pPr marL="742950" indent="-514350" algn="ctr">
              <a:lnSpc>
                <a:spcPct val="90000"/>
              </a:lnSpc>
              <a:buSzPct val="100000"/>
              <a:buAutoNum type="arabicPeriod" startAt="3"/>
              <a:defRPr sz="3200">
                <a:solidFill>
                  <a:srgbClr val="FFFFFF"/>
                </a:solidFill>
                <a:latin typeface="Arial"/>
                <a:ea typeface="Arial"/>
                <a:cs typeface="Arial"/>
                <a:sym typeface="Arial"/>
              </a:defRPr>
            </a:pPr>
          </a:p>
          <a:p>
            <a:pPr indent="228600">
              <a:lnSpc>
                <a:spcPct val="90000"/>
              </a:lnSpc>
              <a:defRPr sz="3200">
                <a:solidFill>
                  <a:srgbClr val="FFFFFF"/>
                </a:solidFill>
                <a:latin typeface="Arial"/>
                <a:ea typeface="Arial"/>
                <a:cs typeface="Arial"/>
                <a:sym typeface="Arial"/>
              </a:defRPr>
            </a:pPr>
          </a:p>
        </p:txBody>
      </p:sp>
      <p:pic>
        <p:nvPicPr>
          <p:cNvPr id="151" name="Picture 2" descr="Picture 2"/>
          <p:cNvPicPr>
            <a:picLocks noChangeAspect="1"/>
          </p:cNvPicPr>
          <p:nvPr/>
        </p:nvPicPr>
        <p:blipFill>
          <a:blip r:embed="rId2">
            <a:extLst/>
          </a:blip>
          <a:stretch>
            <a:fillRect/>
          </a:stretch>
        </p:blipFill>
        <p:spPr>
          <a:xfrm>
            <a:off x="6113057" y="3429000"/>
            <a:ext cx="3042685" cy="30087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itle 1"/>
          <p:cNvSpPr txBox="1"/>
          <p:nvPr>
            <p:ph type="title"/>
          </p:nvPr>
        </p:nvSpPr>
        <p:spPr>
          <a:xfrm>
            <a:off x="304799" y="-1"/>
            <a:ext cx="5470528" cy="653856"/>
          </a:xfrm>
          <a:prstGeom prst="rect">
            <a:avLst/>
          </a:prstGeom>
        </p:spPr>
        <p:txBody>
          <a:bodyPr/>
          <a:lstStyle/>
          <a:p>
            <a:pPr/>
            <a:r>
              <a:t>Advice for the Journey</a:t>
            </a:r>
          </a:p>
        </p:txBody>
      </p:sp>
      <p:sp>
        <p:nvSpPr>
          <p:cNvPr id="154"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155" name="Content Placeholder 2"/>
          <p:cNvSpPr txBox="1"/>
          <p:nvPr/>
        </p:nvSpPr>
        <p:spPr>
          <a:xfrm>
            <a:off x="443344" y="914400"/>
            <a:ext cx="8229601" cy="40896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800" u="sng">
                <a:solidFill>
                  <a:srgbClr val="FFFFFF"/>
                </a:solidFill>
                <a:latin typeface="Arial"/>
                <a:ea typeface="Arial"/>
                <a:cs typeface="Arial"/>
                <a:sym typeface="Arial"/>
              </a:defRPr>
            </a:pPr>
            <a:r>
              <a:t>Throughout this course, always remember to:</a:t>
            </a:r>
            <a:endParaRPr sz="2400"/>
          </a:p>
          <a:p>
            <a:pPr indent="228600" defTabSz="685800">
              <a:defRPr sz="2800">
                <a:solidFill>
                  <a:srgbClr val="FFFFFF"/>
                </a:solidFill>
                <a:latin typeface="Arial"/>
                <a:ea typeface="Arial"/>
                <a:cs typeface="Arial"/>
                <a:sym typeface="Arial"/>
              </a:defRPr>
            </a:pPr>
          </a:p>
          <a:p>
            <a:pPr marL="742950" indent="-514350" defTabSz="685800">
              <a:buSzPct val="100000"/>
              <a:buAutoNum type="arabicPeriod" startAt="1"/>
              <a:defRPr i="1" sz="3600">
                <a:solidFill>
                  <a:srgbClr val="FFFFFF"/>
                </a:solidFill>
                <a:latin typeface="Arial"/>
                <a:ea typeface="Arial"/>
                <a:cs typeface="Arial"/>
                <a:sym typeface="Arial"/>
              </a:defRPr>
            </a:pPr>
            <a:r>
              <a:t> Work Hard!!</a:t>
            </a:r>
            <a:endParaRPr sz="2400"/>
          </a:p>
          <a:p>
            <a:pPr marL="742950" indent="-514350" defTabSz="685800">
              <a:buSzPct val="100000"/>
              <a:buAutoNum type="arabicPeriod" startAt="1"/>
              <a:defRPr sz="3600">
                <a:solidFill>
                  <a:srgbClr val="FFFFFF"/>
                </a:solidFill>
                <a:latin typeface="Arial"/>
                <a:ea typeface="Arial"/>
                <a:cs typeface="Arial"/>
                <a:sym typeface="Arial"/>
              </a:defRPr>
            </a:pPr>
          </a:p>
          <a:p>
            <a:pPr marL="742950" indent="-514350" defTabSz="685800">
              <a:buSzPct val="100000"/>
              <a:buAutoNum type="arabicPeriod" startAt="2"/>
              <a:defRPr b="1" i="1" sz="3600">
                <a:solidFill>
                  <a:srgbClr val="FFFFFF"/>
                </a:solidFill>
                <a:latin typeface="Arial"/>
                <a:ea typeface="Arial"/>
                <a:cs typeface="Arial"/>
                <a:sym typeface="Arial"/>
              </a:defRPr>
            </a:pPr>
            <a:r>
              <a:t> Appreciate your successes</a:t>
            </a:r>
            <a:endParaRPr sz="2400"/>
          </a:p>
          <a:p>
            <a:pPr marL="742950" indent="-514350" algn="ctr" defTabSz="685800">
              <a:buSzPct val="100000"/>
              <a:buAutoNum type="arabicPeriod" startAt="2"/>
              <a:defRPr sz="3600">
                <a:solidFill>
                  <a:srgbClr val="FFFFFF"/>
                </a:solidFill>
                <a:latin typeface="Arial"/>
                <a:ea typeface="Arial"/>
                <a:cs typeface="Arial"/>
                <a:sym typeface="Arial"/>
              </a:defRPr>
            </a:pPr>
          </a:p>
          <a:p>
            <a:pPr indent="228600" defTabSz="685800">
              <a:defRPr sz="3600">
                <a:solidFill>
                  <a:srgbClr val="FFFFFF"/>
                </a:solidFill>
                <a:latin typeface="Arial"/>
                <a:ea typeface="Arial"/>
                <a:cs typeface="Arial"/>
                <a:sym typeface="Arial"/>
              </a:defRPr>
            </a:pPr>
          </a:p>
        </p:txBody>
      </p:sp>
      <p:pic>
        <p:nvPicPr>
          <p:cNvPr id="156" name="Picture 4" descr="Picture 4"/>
          <p:cNvPicPr>
            <a:picLocks noChangeAspect="1"/>
          </p:cNvPicPr>
          <p:nvPr/>
        </p:nvPicPr>
        <p:blipFill>
          <a:blip r:embed="rId2">
            <a:extLst/>
          </a:blip>
          <a:srcRect l="0" t="0" r="0" b="3603"/>
          <a:stretch>
            <a:fillRect/>
          </a:stretch>
        </p:blipFill>
        <p:spPr>
          <a:xfrm>
            <a:off x="5548464" y="3810000"/>
            <a:ext cx="3607276" cy="260794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itle 1"/>
          <p:cNvSpPr txBox="1"/>
          <p:nvPr>
            <p:ph type="title"/>
          </p:nvPr>
        </p:nvSpPr>
        <p:spPr>
          <a:xfrm>
            <a:off x="304799" y="-1"/>
            <a:ext cx="5470528" cy="653856"/>
          </a:xfrm>
          <a:prstGeom prst="rect">
            <a:avLst/>
          </a:prstGeom>
        </p:spPr>
        <p:txBody>
          <a:bodyPr/>
          <a:lstStyle/>
          <a:p>
            <a:pPr/>
            <a:r>
              <a:t>Advice for the Journey</a:t>
            </a:r>
          </a:p>
        </p:txBody>
      </p:sp>
      <p:sp>
        <p:nvSpPr>
          <p:cNvPr id="159"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160"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p>
        </p:txBody>
      </p:sp>
      <p:pic>
        <p:nvPicPr>
          <p:cNvPr id="161" name="Picture 8" descr="Picture 8"/>
          <p:cNvPicPr>
            <a:picLocks noChangeAspect="1"/>
          </p:cNvPicPr>
          <p:nvPr/>
        </p:nvPicPr>
        <p:blipFill>
          <a:blip r:embed="rId3">
            <a:extLst/>
          </a:blip>
          <a:srcRect l="0" t="2868" r="0" b="2856"/>
          <a:stretch>
            <a:fillRect/>
          </a:stretch>
        </p:blipFill>
        <p:spPr>
          <a:xfrm>
            <a:off x="5559443" y="3917920"/>
            <a:ext cx="3584557" cy="2514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tle 1"/>
          <p:cNvSpPr txBox="1"/>
          <p:nvPr>
            <p:ph type="title"/>
          </p:nvPr>
        </p:nvSpPr>
        <p:spPr>
          <a:xfrm>
            <a:off x="304799" y="-1"/>
            <a:ext cx="5470528" cy="653856"/>
          </a:xfrm>
          <a:prstGeom prst="rect">
            <a:avLst/>
          </a:prstGeom>
        </p:spPr>
        <p:txBody>
          <a:bodyPr/>
          <a:lstStyle/>
          <a:p>
            <a:pPr/>
            <a:r>
              <a:t>But remember</a:t>
            </a:r>
            <a:r>
              <a:t>…</a:t>
            </a:r>
          </a:p>
        </p:txBody>
      </p:sp>
      <p:sp>
        <p:nvSpPr>
          <p:cNvPr id="166" name="Rectangle 8"/>
          <p:cNvSpPr/>
          <p:nvPr/>
        </p:nvSpPr>
        <p:spPr>
          <a:xfrm>
            <a:off x="-1" y="676039"/>
            <a:ext cx="9155743" cy="5038962"/>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167" name="Content Placeholder 2"/>
          <p:cNvSpPr txBox="1"/>
          <p:nvPr/>
        </p:nvSpPr>
        <p:spPr>
          <a:xfrm>
            <a:off x="920269" y="4222186"/>
            <a:ext cx="7315201" cy="109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i="1" sz="3600">
                <a:solidFill>
                  <a:srgbClr val="FFFFFF"/>
                </a:solidFill>
                <a:latin typeface="Arial"/>
                <a:ea typeface="Arial"/>
                <a:cs typeface="Arial"/>
                <a:sym typeface="Arial"/>
              </a:defRPr>
            </a:pPr>
            <a:r>
              <a:t>If you want to go fast, go alone. </a:t>
            </a:r>
            <a:endParaRPr sz="2800"/>
          </a:p>
          <a:p>
            <a:pPr indent="228600" algn="ctr">
              <a:lnSpc>
                <a:spcPct val="90000"/>
              </a:lnSpc>
              <a:defRPr i="1" sz="3600">
                <a:solidFill>
                  <a:srgbClr val="FFFFFF"/>
                </a:solidFill>
                <a:latin typeface="Arial"/>
                <a:ea typeface="Arial"/>
                <a:cs typeface="Arial"/>
                <a:sym typeface="Arial"/>
              </a:defRPr>
            </a:pPr>
            <a:r>
              <a:t>If you want to go far, go in a team.</a:t>
            </a:r>
          </a:p>
        </p:txBody>
      </p:sp>
      <p:pic>
        <p:nvPicPr>
          <p:cNvPr id="168" name="Picture 2" descr="Picture 2"/>
          <p:cNvPicPr>
            <a:picLocks noChangeAspect="1"/>
          </p:cNvPicPr>
          <p:nvPr/>
        </p:nvPicPr>
        <p:blipFill>
          <a:blip r:embed="rId2">
            <a:extLst/>
          </a:blip>
          <a:stretch>
            <a:fillRect/>
          </a:stretch>
        </p:blipFill>
        <p:spPr>
          <a:xfrm>
            <a:off x="2053166" y="838200"/>
            <a:ext cx="5049408" cy="326209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Title 1"/>
          <p:cNvSpPr txBox="1"/>
          <p:nvPr>
            <p:ph type="title"/>
          </p:nvPr>
        </p:nvSpPr>
        <p:spPr>
          <a:xfrm>
            <a:off x="304800" y="-1"/>
            <a:ext cx="6934200" cy="653856"/>
          </a:xfrm>
          <a:prstGeom prst="rect">
            <a:avLst/>
          </a:prstGeom>
        </p:spPr>
        <p:txBody>
          <a:bodyPr/>
          <a:lstStyle/>
          <a:p>
            <a:pPr/>
            <a:r>
              <a:t>Google Fu – The Most Important Skill of All</a:t>
            </a:r>
          </a:p>
        </p:txBody>
      </p:sp>
      <p:sp>
        <p:nvSpPr>
          <p:cNvPr id="171" name="Rectangle 2"/>
          <p:cNvSpPr txBox="1"/>
          <p:nvPr/>
        </p:nvSpPr>
        <p:spPr>
          <a:xfrm>
            <a:off x="2667000" y="5638800"/>
            <a:ext cx="4396418"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u="sng">
                <a:solidFill>
                  <a:srgbClr val="0563C1"/>
                </a:solidFill>
                <a:uFill>
                  <a:solidFill>
                    <a:srgbClr val="0563C1"/>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3" invalidUrl="" action="" tgtFrame="" tooltip="" history="1" highlightClick="0" endSnd="0"/>
              </a:rPr>
              <a:t>What is Google Fu?</a:t>
            </a:r>
          </a:p>
        </p:txBody>
      </p:sp>
      <p:pic>
        <p:nvPicPr>
          <p:cNvPr id="172" name="Picture 4" descr="Picture 4"/>
          <p:cNvPicPr>
            <a:picLocks noChangeAspect="1"/>
          </p:cNvPicPr>
          <p:nvPr/>
        </p:nvPicPr>
        <p:blipFill>
          <a:blip r:embed="rId4">
            <a:extLst/>
          </a:blip>
          <a:stretch>
            <a:fillRect/>
          </a:stretch>
        </p:blipFill>
        <p:spPr>
          <a:xfrm>
            <a:off x="0" y="2286000"/>
            <a:ext cx="9144000" cy="228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itle 1"/>
          <p:cNvSpPr txBox="1"/>
          <p:nvPr>
            <p:ph type="title"/>
          </p:nvPr>
        </p:nvSpPr>
        <p:spPr>
          <a:xfrm>
            <a:off x="390606" y="2953542"/>
            <a:ext cx="8229601" cy="871859"/>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itle 1"/>
          <p:cNvSpPr txBox="1"/>
          <p:nvPr>
            <p:ph type="title"/>
          </p:nvPr>
        </p:nvSpPr>
        <p:spPr>
          <a:xfrm>
            <a:off x="304799" y="-1"/>
            <a:ext cx="5470528" cy="653856"/>
          </a:xfrm>
          <a:prstGeom prst="rect">
            <a:avLst/>
          </a:prstGeom>
        </p:spPr>
        <p:txBody>
          <a:bodyPr/>
          <a:lstStyle/>
          <a:p>
            <a:pPr/>
            <a:r>
              <a:t>Daily Schedule</a:t>
            </a:r>
          </a:p>
        </p:txBody>
      </p:sp>
      <p:sp>
        <p:nvSpPr>
          <p:cNvPr id="181" name="Shape 70"/>
          <p:cNvSpPr txBox="1"/>
          <p:nvPr/>
        </p:nvSpPr>
        <p:spPr>
          <a:xfrm>
            <a:off x="98425" y="747990"/>
            <a:ext cx="8947150" cy="535572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100">
                <a:latin typeface="Arial"/>
                <a:ea typeface="Arial"/>
                <a:cs typeface="Arial"/>
                <a:sym typeface="Arial"/>
              </a:defRPr>
            </a:pPr>
            <a:r>
              <a:t>For each class we’ll run through the following:</a:t>
            </a:r>
          </a:p>
          <a:p>
            <a:pPr indent="228600" defTabSz="685800">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Set Objectives</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Brief Background Lecture</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Watch Me / Coding Demos</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Code Discussions</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In-Class Exercises</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Project Work</a:t>
            </a:r>
          </a:p>
          <a:p>
            <a:pPr defTabSz="685800">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Wrap up (picks, questions, closing thoughts, etc.)</a:t>
            </a:r>
            <a:br/>
          </a:p>
          <a:p>
            <a:pPr marL="685800" indent="-457200" defTabSz="685800">
              <a:buSzPct val="100000"/>
              <a:buFont typeface="Arial"/>
              <a:buChar char="•"/>
              <a:defRPr sz="2100">
                <a:latin typeface="Arial"/>
                <a:ea typeface="Arial"/>
                <a:cs typeface="Arial"/>
                <a:sym typeface="Arial"/>
              </a:defRPr>
            </a:pPr>
            <a:r>
              <a:t>Structured Office Hours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itle 1"/>
          <p:cNvSpPr txBox="1"/>
          <p:nvPr>
            <p:ph type="title"/>
          </p:nvPr>
        </p:nvSpPr>
        <p:spPr>
          <a:xfrm>
            <a:off x="304799" y="-1"/>
            <a:ext cx="5470528" cy="653856"/>
          </a:xfrm>
          <a:prstGeom prst="rect">
            <a:avLst/>
          </a:prstGeom>
        </p:spPr>
        <p:txBody>
          <a:bodyPr/>
          <a:lstStyle/>
          <a:p>
            <a:pPr/>
            <a:r>
              <a:t>Daily Schedule</a:t>
            </a:r>
          </a:p>
        </p:txBody>
      </p:sp>
      <p:sp>
        <p:nvSpPr>
          <p:cNvPr id="186" name="Shape 70"/>
          <p:cNvSpPr txBox="1"/>
          <p:nvPr/>
        </p:nvSpPr>
        <p:spPr>
          <a:xfrm>
            <a:off x="98425" y="747990"/>
            <a:ext cx="8947150" cy="535572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100">
                <a:latin typeface="Arial"/>
                <a:ea typeface="Arial"/>
                <a:cs typeface="Arial"/>
                <a:sym typeface="Arial"/>
              </a:defRPr>
            </a:pPr>
            <a:r>
              <a:t>For each class we’ll run through the following:</a:t>
            </a:r>
          </a:p>
          <a:p>
            <a:pPr indent="228600" defTabSz="685800">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Set Objectives</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Brief Background Lecture</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Watch Me / Coding Demos</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Code Discussions</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In-Class Exercises</a:t>
            </a:r>
          </a:p>
          <a:p>
            <a:pPr marL="685800" indent="-457200" defTabSz="685800">
              <a:buSzPct val="100000"/>
              <a:buFont typeface="Arial"/>
              <a:buChar char="•"/>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Project Work</a:t>
            </a:r>
          </a:p>
          <a:p>
            <a:pPr defTabSz="685800">
              <a:defRPr sz="2100">
                <a:latin typeface="Arial"/>
                <a:ea typeface="Arial"/>
                <a:cs typeface="Arial"/>
                <a:sym typeface="Arial"/>
              </a:defRPr>
            </a:pPr>
          </a:p>
          <a:p>
            <a:pPr marL="685800" indent="-457200" defTabSz="685800">
              <a:buSzPct val="100000"/>
              <a:buFont typeface="Arial"/>
              <a:buChar char="•"/>
              <a:defRPr sz="2100">
                <a:latin typeface="Arial"/>
                <a:ea typeface="Arial"/>
                <a:cs typeface="Arial"/>
                <a:sym typeface="Arial"/>
              </a:defRPr>
            </a:pPr>
            <a:r>
              <a:t>Wrap up (picks, questions, closing thoughts, etc.)</a:t>
            </a:r>
            <a:br/>
          </a:p>
          <a:p>
            <a:pPr marL="685800" indent="-457200" defTabSz="685800">
              <a:buSzPct val="100000"/>
              <a:buFont typeface="Arial"/>
              <a:buChar char="•"/>
              <a:defRPr sz="2100">
                <a:latin typeface="Arial"/>
                <a:ea typeface="Arial"/>
                <a:cs typeface="Arial"/>
                <a:sym typeface="Arial"/>
              </a:defRPr>
            </a:pPr>
            <a:r>
              <a:t>Structured Office Hours</a:t>
            </a:r>
          </a:p>
        </p:txBody>
      </p:sp>
      <p:sp>
        <p:nvSpPr>
          <p:cNvPr id="187" name="Rectangle 5"/>
          <p:cNvSpPr/>
          <p:nvPr/>
        </p:nvSpPr>
        <p:spPr>
          <a:xfrm>
            <a:off x="304800" y="3854689"/>
            <a:ext cx="3335592" cy="1001308"/>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p>
        </p:txBody>
      </p:sp>
      <p:sp>
        <p:nvSpPr>
          <p:cNvPr id="188" name="TextBox 6"/>
          <p:cNvSpPr txBox="1"/>
          <p:nvPr/>
        </p:nvSpPr>
        <p:spPr>
          <a:xfrm>
            <a:off x="4181117" y="37159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189" name="TextBox 7"/>
          <p:cNvSpPr txBox="1"/>
          <p:nvPr/>
        </p:nvSpPr>
        <p:spPr>
          <a:xfrm>
            <a:off x="4838491" y="4424812"/>
            <a:ext cx="35302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itle 1"/>
          <p:cNvSpPr txBox="1"/>
          <p:nvPr>
            <p:ph type="title"/>
          </p:nvPr>
        </p:nvSpPr>
        <p:spPr>
          <a:xfrm>
            <a:off x="390606" y="2953542"/>
            <a:ext cx="8229601" cy="871859"/>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Title 1"/>
          <p:cNvSpPr txBox="1"/>
          <p:nvPr>
            <p:ph type="title"/>
          </p:nvPr>
        </p:nvSpPr>
        <p:spPr>
          <a:xfrm>
            <a:off x="304799" y="-1"/>
            <a:ext cx="5470528" cy="653856"/>
          </a:xfrm>
          <a:prstGeom prst="rect">
            <a:avLst/>
          </a:prstGeom>
        </p:spPr>
        <p:txBody>
          <a:bodyPr/>
          <a:lstStyle/>
          <a:p>
            <a:pPr/>
            <a:r>
              <a:t>Your Goals...</a:t>
            </a:r>
          </a:p>
        </p:txBody>
      </p:sp>
      <p:sp>
        <p:nvSpPr>
          <p:cNvPr id="59" name="TextBox 10"/>
          <p:cNvSpPr txBox="1"/>
          <p:nvPr/>
        </p:nvSpPr>
        <p:spPr>
          <a:xfrm>
            <a:off x="4884899" y="838200"/>
            <a:ext cx="3458727" cy="7699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800" u="sng">
                <a:latin typeface="Arial"/>
                <a:ea typeface="Arial"/>
                <a:cs typeface="Arial"/>
                <a:sym typeface="Arial"/>
              </a:defRPr>
            </a:lvl1pPr>
          </a:lstStyle>
          <a:p>
            <a:pPr/>
            <a:r>
              <a:t>New Career</a:t>
            </a:r>
          </a:p>
        </p:txBody>
      </p:sp>
      <p:sp>
        <p:nvSpPr>
          <p:cNvPr id="60"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Arial"/>
                <a:ea typeface="Arial"/>
                <a:cs typeface="Arial"/>
                <a:sym typeface="Arial"/>
              </a:defRPr>
            </a:lvl1pPr>
          </a:lstStyle>
          <a:p>
            <a:pPr/>
            <a:r>
              <a:t>Basically 1000% of you said…</a:t>
            </a:r>
          </a:p>
        </p:txBody>
      </p:sp>
      <p:pic>
        <p:nvPicPr>
          <p:cNvPr id="61"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itle 1"/>
          <p:cNvSpPr txBox="1"/>
          <p:nvPr>
            <p:ph type="title"/>
          </p:nvPr>
        </p:nvSpPr>
        <p:spPr>
          <a:xfrm>
            <a:off x="304799" y="-1"/>
            <a:ext cx="5470528" cy="653856"/>
          </a:xfrm>
          <a:prstGeom prst="rect">
            <a:avLst/>
          </a:prstGeom>
        </p:spPr>
        <p:txBody>
          <a:bodyPr/>
          <a:lstStyle/>
          <a:p>
            <a:pPr/>
            <a:r>
              <a:t>Software Checklist</a:t>
            </a:r>
          </a:p>
        </p:txBody>
      </p:sp>
      <p:sp>
        <p:nvSpPr>
          <p:cNvPr id="198"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85800" indent="-457200" defTabSz="685800">
              <a:buSzPct val="100000"/>
              <a:buChar char="❑"/>
              <a:defRPr sz="2800">
                <a:latin typeface="Arial"/>
                <a:ea typeface="Arial"/>
                <a:cs typeface="Arial"/>
                <a:sym typeface="Arial"/>
              </a:defRPr>
            </a:pPr>
            <a:r>
              <a:t> </a:t>
            </a:r>
            <a:r>
              <a:t>Google Chrome</a:t>
            </a:r>
            <a:endParaRPr sz="2400"/>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itle 1"/>
          <p:cNvSpPr txBox="1"/>
          <p:nvPr>
            <p:ph type="title"/>
          </p:nvPr>
        </p:nvSpPr>
        <p:spPr>
          <a:xfrm>
            <a:off x="304799" y="-1"/>
            <a:ext cx="5470528" cy="653856"/>
          </a:xfrm>
          <a:prstGeom prst="rect">
            <a:avLst/>
          </a:prstGeom>
        </p:spPr>
        <p:txBody>
          <a:bodyPr/>
          <a:lstStyle/>
          <a:p>
            <a:pPr/>
            <a:r>
              <a:t>Accounts Checklist</a:t>
            </a:r>
          </a:p>
        </p:txBody>
      </p:sp>
      <p:sp>
        <p:nvSpPr>
          <p:cNvPr id="201"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itle 1"/>
          <p:cNvSpPr txBox="1"/>
          <p:nvPr>
            <p:ph type="title"/>
          </p:nvPr>
        </p:nvSpPr>
        <p:spPr>
          <a:xfrm>
            <a:off x="304799" y="-1"/>
            <a:ext cx="5470528" cy="653856"/>
          </a:xfrm>
          <a:prstGeom prst="rect">
            <a:avLst/>
          </a:prstGeom>
        </p:spPr>
        <p:txBody>
          <a:bodyPr/>
          <a:lstStyle/>
          <a:p>
            <a:pPr/>
            <a:r>
              <a:t>Self-Check</a:t>
            </a:r>
          </a:p>
        </p:txBody>
      </p:sp>
      <p:sp>
        <p:nvSpPr>
          <p:cNvPr id="204"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Visual Studio Code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le 1"/>
          <p:cNvSpPr txBox="1"/>
          <p:nvPr>
            <p:ph type="title"/>
          </p:nvPr>
        </p:nvSpPr>
        <p:spPr>
          <a:xfrm>
            <a:off x="390606" y="2953542"/>
            <a:ext cx="8229601" cy="871859"/>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itle 1"/>
          <p:cNvSpPr txBox="1"/>
          <p:nvPr>
            <p:ph type="title"/>
          </p:nvPr>
        </p:nvSpPr>
        <p:spPr>
          <a:xfrm>
            <a:off x="304799" y="-1"/>
            <a:ext cx="5470528" cy="653856"/>
          </a:xfrm>
          <a:prstGeom prst="rect">
            <a:avLst/>
          </a:prstGeom>
        </p:spPr>
        <p:txBody>
          <a:bodyPr/>
          <a:lstStyle/>
          <a:p>
            <a:pPr/>
            <a:r>
              <a:t>Full-Stack Development?</a:t>
            </a:r>
          </a:p>
        </p:txBody>
      </p:sp>
      <p:pic>
        <p:nvPicPr>
          <p:cNvPr id="209" name="Picture 3" descr="Picture 3"/>
          <p:cNvPicPr>
            <a:picLocks noChangeAspect="1"/>
          </p:cNvPicPr>
          <p:nvPr/>
        </p:nvPicPr>
        <p:blipFill>
          <a:blip r:embed="rId3">
            <a:extLst/>
          </a:blip>
          <a:stretch>
            <a:fillRect/>
          </a:stretch>
        </p:blipFill>
        <p:spPr>
          <a:xfrm>
            <a:off x="1752600" y="762000"/>
            <a:ext cx="5562600" cy="5562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le 1"/>
          <p:cNvSpPr txBox="1"/>
          <p:nvPr>
            <p:ph type="title"/>
          </p:nvPr>
        </p:nvSpPr>
        <p:spPr>
          <a:xfrm>
            <a:off x="304799" y="-1"/>
            <a:ext cx="5470528" cy="653856"/>
          </a:xfrm>
          <a:prstGeom prst="rect">
            <a:avLst/>
          </a:prstGeom>
        </p:spPr>
        <p:txBody>
          <a:bodyPr/>
          <a:lstStyle/>
          <a:p>
            <a:pPr/>
            <a:r>
              <a:t>The “Magic” of YouTube</a:t>
            </a:r>
          </a:p>
        </p:txBody>
      </p:sp>
      <p:pic>
        <p:nvPicPr>
          <p:cNvPr id="214"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itle 1"/>
          <p:cNvSpPr txBox="1"/>
          <p:nvPr>
            <p:ph type="title"/>
          </p:nvPr>
        </p:nvSpPr>
        <p:spPr>
          <a:xfrm>
            <a:off x="304799" y="-1"/>
            <a:ext cx="5470528" cy="653856"/>
          </a:xfrm>
          <a:prstGeom prst="rect">
            <a:avLst/>
          </a:prstGeom>
        </p:spPr>
        <p:txBody>
          <a:bodyPr/>
          <a:lstStyle/>
          <a:p>
            <a:pPr/>
            <a:r>
              <a:t>Full-Stack Development</a:t>
            </a:r>
          </a:p>
        </p:txBody>
      </p:sp>
      <p:sp>
        <p:nvSpPr>
          <p:cNvPr id="219"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20" name="Rectangle 6"/>
          <p:cNvSpPr txBox="1"/>
          <p:nvPr/>
        </p:nvSpPr>
        <p:spPr>
          <a:xfrm>
            <a:off x="179711" y="502227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221" name="Picture 3" descr="Picture 3"/>
          <p:cNvPicPr>
            <a:picLocks noChangeAspect="1"/>
          </p:cNvPicPr>
          <p:nvPr/>
        </p:nvPicPr>
        <p:blipFill>
          <a:blip r:embed="rId3">
            <a:extLst/>
          </a:blip>
          <a:stretch>
            <a:fillRect/>
          </a:stretch>
        </p:blipFill>
        <p:spPr>
          <a:xfrm>
            <a:off x="103405" y="682322"/>
            <a:ext cx="8948929" cy="42123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itle 1"/>
          <p:cNvSpPr txBox="1"/>
          <p:nvPr>
            <p:ph type="title"/>
          </p:nvPr>
        </p:nvSpPr>
        <p:spPr>
          <a:xfrm>
            <a:off x="304799" y="-1"/>
            <a:ext cx="5470528" cy="653856"/>
          </a:xfrm>
          <a:prstGeom prst="rect">
            <a:avLst/>
          </a:prstGeom>
        </p:spPr>
        <p:txBody>
          <a:bodyPr/>
          <a:lstStyle/>
          <a:p>
            <a:pPr/>
            <a:r>
              <a:t>Full-Stack Development</a:t>
            </a:r>
          </a:p>
        </p:txBody>
      </p:sp>
      <p:sp>
        <p:nvSpPr>
          <p:cNvPr id="226" name="Rectangle 5"/>
          <p:cNvSpPr/>
          <p:nvPr/>
        </p:nvSpPr>
        <p:spPr>
          <a:xfrm>
            <a:off x="-2" y="4953000"/>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27" name="Rectangle 7"/>
          <p:cNvSpPr txBox="1"/>
          <p:nvPr/>
        </p:nvSpPr>
        <p:spPr>
          <a:xfrm>
            <a:off x="173841" y="51816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228" name="Picture 6" descr="Picture 6"/>
          <p:cNvPicPr>
            <a:picLocks noChangeAspect="1"/>
          </p:cNvPicPr>
          <p:nvPr/>
        </p:nvPicPr>
        <p:blipFill>
          <a:blip r:embed="rId3">
            <a:extLst/>
          </a:blip>
          <a:stretch>
            <a:fillRect/>
          </a:stretch>
        </p:blipFill>
        <p:spPr>
          <a:xfrm>
            <a:off x="103405" y="682322"/>
            <a:ext cx="8948929" cy="42123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itle 1"/>
          <p:cNvSpPr txBox="1"/>
          <p:nvPr>
            <p:ph type="title"/>
          </p:nvPr>
        </p:nvSpPr>
        <p:spPr>
          <a:xfrm>
            <a:off x="304799" y="-1"/>
            <a:ext cx="5470528" cy="653856"/>
          </a:xfrm>
          <a:prstGeom prst="rect">
            <a:avLst/>
          </a:prstGeom>
        </p:spPr>
        <p:txBody>
          <a:bodyPr/>
          <a:lstStyle/>
          <a:p>
            <a:pPr/>
            <a:r>
              <a:t>Full-Stack Development</a:t>
            </a:r>
          </a:p>
        </p:txBody>
      </p:sp>
      <p:sp>
        <p:nvSpPr>
          <p:cNvPr id="233" name="Shape 70"/>
          <p:cNvSpPr txBox="1"/>
          <p:nvPr/>
        </p:nvSpPr>
        <p:spPr>
          <a:xfrm>
            <a:off x="0" y="1041306"/>
            <a:ext cx="3079750" cy="19271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234"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235"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a:t>
            </a:r>
            <a:r>
              <a:t>Cloud </a:t>
            </a:r>
            <a:r>
              <a:t>Database </a:t>
            </a:r>
            <a:r>
              <a:t>via </a:t>
            </a:r>
            <a:r>
              <a:t>Firebase</a:t>
            </a:r>
          </a:p>
        </p:txBody>
      </p:sp>
      <p:sp>
        <p:nvSpPr>
          <p:cNvPr id="236"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237" name="Shape 70"/>
          <p:cNvSpPr txBox="1"/>
          <p:nvPr/>
        </p:nvSpPr>
        <p:spPr>
          <a:xfrm>
            <a:off x="2940592" y="2832131"/>
            <a:ext cx="2130158" cy="758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238"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239"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API Interaction</a:t>
            </a:r>
          </a:p>
        </p:txBody>
      </p:sp>
      <p:sp>
        <p:nvSpPr>
          <p:cNvPr id="240"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Databases</a:t>
            </a:r>
          </a:p>
        </p:txBody>
      </p:sp>
      <p:sp>
        <p:nvSpPr>
          <p:cNvPr id="241"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CS Fundamentals </a:t>
            </a:r>
          </a:p>
        </p:txBody>
      </p:sp>
      <p:sp>
        <p:nvSpPr>
          <p:cNvPr id="242"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Cutting Edge Development</a:t>
            </a:r>
          </a:p>
        </p:txBody>
      </p:sp>
      <p:sp>
        <p:nvSpPr>
          <p:cNvPr id="243"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The Browser</a:t>
            </a:r>
          </a:p>
        </p:txBody>
      </p:sp>
      <p:sp>
        <p:nvSpPr>
          <p:cNvPr id="244"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Dev Tools</a:t>
            </a:r>
          </a:p>
        </p:txBody>
      </p:sp>
      <p:sp>
        <p:nvSpPr>
          <p:cNvPr id="245"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Server Side</a:t>
            </a:r>
          </a:p>
        </p:txBody>
      </p:sp>
      <p:sp>
        <p:nvSpPr>
          <p:cNvPr id="246"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itle 1"/>
          <p:cNvSpPr txBox="1"/>
          <p:nvPr>
            <p:ph type="title"/>
          </p:nvPr>
        </p:nvSpPr>
        <p:spPr>
          <a:xfrm>
            <a:off x="390606" y="2953542"/>
            <a:ext cx="8229601" cy="871859"/>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Title 1"/>
          <p:cNvSpPr txBox="1"/>
          <p:nvPr>
            <p:ph type="title"/>
          </p:nvPr>
        </p:nvSpPr>
        <p:spPr>
          <a:xfrm>
            <a:off x="304799" y="-1"/>
            <a:ext cx="5470528" cy="653856"/>
          </a:xfrm>
          <a:prstGeom prst="rect">
            <a:avLst/>
          </a:prstGeom>
        </p:spPr>
        <p:txBody>
          <a:bodyPr/>
          <a:lstStyle/>
          <a:p>
            <a:pPr/>
            <a:r>
              <a:t>Your Goals...</a:t>
            </a:r>
          </a:p>
        </p:txBody>
      </p:sp>
      <p:sp>
        <p:nvSpPr>
          <p:cNvPr id="64"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65"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66"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67"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68"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69"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70"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71"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u="sng">
                <a:latin typeface="Arial"/>
                <a:ea typeface="Arial"/>
                <a:cs typeface="Arial"/>
                <a:sym typeface="Arial"/>
              </a:defRPr>
            </a:lvl1pPr>
          </a:lstStyle>
          <a:p>
            <a:pPr/>
            <a:r>
              <a:t>And why do you want a new career?</a:t>
            </a:r>
          </a:p>
        </p:txBody>
      </p:sp>
      <p:sp>
        <p:nvSpPr>
          <p:cNvPr id="72"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73"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tle 1"/>
          <p:cNvSpPr txBox="1"/>
          <p:nvPr>
            <p:ph type="title"/>
          </p:nvPr>
        </p:nvSpPr>
        <p:spPr>
          <a:xfrm>
            <a:off x="304799" y="-1"/>
            <a:ext cx="5470528" cy="653856"/>
          </a:xfrm>
          <a:prstGeom prst="rect">
            <a:avLst/>
          </a:prstGeom>
        </p:spPr>
        <p:txBody>
          <a:bodyPr/>
          <a:lstStyle/>
          <a:p>
            <a:pPr/>
            <a:r>
              <a:t>Intro to Console / Terminal</a:t>
            </a:r>
          </a:p>
        </p:txBody>
      </p:sp>
      <p:pic>
        <p:nvPicPr>
          <p:cNvPr id="253"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1"/>
          <p:cNvSpPr txBox="1"/>
          <p:nvPr>
            <p:ph type="title"/>
          </p:nvPr>
        </p:nvSpPr>
        <p:spPr>
          <a:xfrm>
            <a:off x="304799" y="-1"/>
            <a:ext cx="5470528" cy="653856"/>
          </a:xfrm>
          <a:prstGeom prst="rect">
            <a:avLst/>
          </a:prstGeom>
        </p:spPr>
        <p:txBody>
          <a:bodyPr/>
          <a:lstStyle/>
          <a:p>
            <a:pPr/>
            <a:r>
              <a:t>INSTRUCTOR DEMO</a:t>
            </a:r>
          </a:p>
        </p:txBody>
      </p:sp>
      <p:sp>
        <p:nvSpPr>
          <p:cNvPr id="258" name="Title 1"/>
          <p:cNvSpPr txBox="1"/>
          <p:nvPr/>
        </p:nvSpPr>
        <p:spPr>
          <a:xfrm>
            <a:off x="304800" y="1447800"/>
            <a:ext cx="8534400" cy="3429000"/>
          </a:xfrm>
          <a:prstGeom prst="rect">
            <a:avLst/>
          </a:prstGeom>
          <a:ln>
            <a:solidFill>
              <a:schemeClr val="accent1"/>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a:t>
            </a:r>
            <a:r>
              <a:t>0</a:t>
            </a: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itle 2"/>
          <p:cNvSpPr txBox="1"/>
          <p:nvPr>
            <p:ph type="title"/>
          </p:nvPr>
        </p:nvSpPr>
        <p:spPr>
          <a:xfrm>
            <a:off x="304799" y="-1"/>
            <a:ext cx="5470528" cy="653856"/>
          </a:xfrm>
          <a:prstGeom prst="rect">
            <a:avLst/>
          </a:prstGeom>
        </p:spPr>
        <p:txBody>
          <a:bodyPr/>
          <a:lstStyle/>
          <a:p>
            <a:pPr/>
            <a:r>
              <a:t>&gt; YOUR TURN!</a:t>
            </a:r>
          </a:p>
        </p:txBody>
      </p:sp>
      <p:sp>
        <p:nvSpPr>
          <p:cNvPr id="263"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64" name="TextBox 8"/>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endParaRPr u="sng"/>
          </a:p>
          <a:p>
            <a:pPr marL="342900" indent="-342900">
              <a:buSzPct val="100000"/>
              <a:buFont typeface="Arial"/>
              <a:buChar char="•"/>
              <a:defRPr sz="2000">
                <a:latin typeface="Arial"/>
                <a:ea typeface="Arial"/>
                <a:cs typeface="Arial"/>
                <a:sym typeface="Arial"/>
              </a:defRPr>
            </a:pPr>
            <a:r>
              <a:t>Make a folder on your desktop named code.</a:t>
            </a:r>
          </a:p>
          <a:p>
            <a:pP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Put all of your code that you do inside of that folder.</a:t>
            </a:r>
          </a:p>
          <a:p>
            <a:pPr marL="3429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Always use lowercase for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Never put in spaces in your folder and file names.</a:t>
            </a:r>
          </a:p>
          <a:p>
            <a:pPr marL="342900" indent="-342900">
              <a:buSzPct val="100000"/>
              <a:buFont typeface="Arial"/>
              <a:buChar char="•"/>
              <a:defRPr sz="2000">
                <a:latin typeface="Arial"/>
                <a:ea typeface="Arial"/>
                <a:cs typeface="Arial"/>
                <a:sym typeface="Arial"/>
              </a:defRPr>
            </a:pPr>
          </a:p>
          <a:p>
            <a:pPr marL="342900" indent="-342900">
              <a:buSzPct val="100000"/>
              <a:buFont typeface="Arial"/>
              <a:buChar char="•"/>
              <a:defRPr sz="2000">
                <a:latin typeface="Arial"/>
                <a:ea typeface="Arial"/>
                <a:cs typeface="Arial"/>
                <a:sym typeface="Arial"/>
              </a:defRPr>
            </a:pPr>
            <a:r>
              <a:t>Use dashes to separate.</a:t>
            </a:r>
          </a:p>
        </p:txBody>
      </p:sp>
      <p:sp>
        <p:nvSpPr>
          <p:cNvPr id="265"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itle 2"/>
          <p:cNvSpPr txBox="1"/>
          <p:nvPr>
            <p:ph type="title"/>
          </p:nvPr>
        </p:nvSpPr>
        <p:spPr>
          <a:xfrm>
            <a:off x="304799" y="-1"/>
            <a:ext cx="5470528" cy="653856"/>
          </a:xfrm>
          <a:prstGeom prst="rect">
            <a:avLst/>
          </a:prstGeom>
        </p:spPr>
        <p:txBody>
          <a:bodyPr/>
          <a:lstStyle/>
          <a:p>
            <a:pPr/>
            <a:r>
              <a:t>&gt; YOUR TURN!</a:t>
            </a:r>
          </a:p>
        </p:txBody>
      </p:sp>
      <p:sp>
        <p:nvSpPr>
          <p:cNvPr id="270"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71" name="TextBox 8"/>
          <p:cNvSpPr txBox="1"/>
          <p:nvPr/>
        </p:nvSpPr>
        <p:spPr>
          <a:xfrm>
            <a:off x="304800" y="914400"/>
            <a:ext cx="8686800" cy="5048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folder with the name of first_day_stuff.</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A new HTML file with the name of first_day.html.</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marL="2857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marL="285750" indent="-285750">
              <a:buSzPct val="100000"/>
              <a:buFont typeface="Arial"/>
              <a:buChar char="•"/>
              <a:defRPr sz="2000">
                <a:latin typeface="Arial"/>
                <a:ea typeface="Arial"/>
                <a:cs typeface="Arial"/>
                <a:sym typeface="Arial"/>
              </a:defRPr>
            </a:pPr>
          </a:p>
        </p:txBody>
      </p:sp>
      <p:sp>
        <p:nvSpPr>
          <p:cNvPr id="272"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Title 2"/>
          <p:cNvSpPr txBox="1"/>
          <p:nvPr>
            <p:ph type="title"/>
          </p:nvPr>
        </p:nvSpPr>
        <p:spPr>
          <a:xfrm>
            <a:off x="304799" y="-1"/>
            <a:ext cx="5470528" cy="653856"/>
          </a:xfrm>
          <a:prstGeom prst="rect">
            <a:avLst/>
          </a:prstGeom>
        </p:spPr>
        <p:txBody>
          <a:bodyPr/>
          <a:lstStyle/>
          <a:p>
            <a:pPr/>
            <a:r>
              <a:t>Intro to Console</a:t>
            </a:r>
          </a:p>
        </p:txBody>
      </p:sp>
      <p:sp>
        <p:nvSpPr>
          <p:cNvPr id="275" name="Title 1"/>
          <p:cNvSpPr txBox="1"/>
          <p:nvPr/>
        </p:nvSpPr>
        <p:spPr>
          <a:xfrm>
            <a:off x="1438275" y="1267851"/>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276" name="Picture 4" descr="Picture 4"/>
          <p:cNvPicPr>
            <a:picLocks noChangeAspect="1"/>
          </p:cNvPicPr>
          <p:nvPr/>
        </p:nvPicPr>
        <p:blipFill>
          <a:blip r:embed="rId3">
            <a:extLst/>
          </a:blip>
          <a:stretch>
            <a:fillRect/>
          </a:stretch>
        </p:blipFill>
        <p:spPr>
          <a:xfrm>
            <a:off x="2133600" y="2133600"/>
            <a:ext cx="5115830" cy="42333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itle 1"/>
          <p:cNvSpPr txBox="1"/>
          <p:nvPr>
            <p:ph type="title"/>
          </p:nvPr>
        </p:nvSpPr>
        <p:spPr>
          <a:xfrm>
            <a:off x="390606" y="2953542"/>
            <a:ext cx="8229601" cy="871859"/>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itle 2"/>
          <p:cNvSpPr txBox="1"/>
          <p:nvPr>
            <p:ph type="title"/>
          </p:nvPr>
        </p:nvSpPr>
        <p:spPr>
          <a:xfrm>
            <a:off x="304799" y="-1"/>
            <a:ext cx="5470528" cy="653856"/>
          </a:xfrm>
          <a:prstGeom prst="rect">
            <a:avLst/>
          </a:prstGeom>
        </p:spPr>
        <p:txBody>
          <a:bodyPr/>
          <a:lstStyle/>
          <a:p>
            <a:pPr/>
            <a:r>
              <a:t>&lt;title&gt; Intro to HTML &lt;/title&gt;</a:t>
            </a:r>
          </a:p>
        </p:txBody>
      </p:sp>
      <p:pic>
        <p:nvPicPr>
          <p:cNvPr id="285"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286"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287" name="Rectangle 8"/>
          <p:cNvSpPr/>
          <p:nvPr/>
        </p:nvSpPr>
        <p:spPr>
          <a:xfrm>
            <a:off x="-2" y="5203711"/>
            <a:ext cx="9155743" cy="1197090"/>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88" name="Rectangle 9"/>
          <p:cNvSpPr txBox="1"/>
          <p:nvPr/>
        </p:nvSpPr>
        <p:spPr>
          <a:xfrm>
            <a:off x="173841" y="5257800"/>
            <a:ext cx="8796317" cy="9594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endParaRPr b="0"/>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Title 2"/>
          <p:cNvSpPr txBox="1"/>
          <p:nvPr>
            <p:ph type="title"/>
          </p:nvPr>
        </p:nvSpPr>
        <p:spPr>
          <a:xfrm>
            <a:off x="304799" y="-1"/>
            <a:ext cx="5470528" cy="653856"/>
          </a:xfrm>
          <a:prstGeom prst="rect">
            <a:avLst/>
          </a:prstGeom>
        </p:spPr>
        <p:txBody>
          <a:bodyPr/>
          <a:lstStyle/>
          <a:p>
            <a:pPr/>
            <a:r>
              <a:t>&gt; YOUR TURN</a:t>
            </a:r>
          </a:p>
        </p:txBody>
      </p:sp>
      <p:sp>
        <p:nvSpPr>
          <p:cNvPr id="291" name="Rectangle 10"/>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92" name="TextBox 11"/>
          <p:cNvSpPr txBox="1"/>
          <p:nvPr/>
        </p:nvSpPr>
        <p:spPr>
          <a:xfrm>
            <a:off x="304800" y="914399"/>
            <a:ext cx="8686800" cy="51512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marL="342900" indent="-342900">
              <a:buSzPct val="100000"/>
              <a:buFont typeface="Arial"/>
              <a:buChar char="•"/>
              <a:defRPr>
                <a:latin typeface="Arial"/>
                <a:ea typeface="Arial"/>
                <a:cs typeface="Arial"/>
                <a:sym typeface="Arial"/>
              </a:defRPr>
            </a:pPr>
            <a:r>
              <a:t> DOCTYPE declaration.</a:t>
            </a:r>
          </a:p>
          <a:p>
            <a:pPr marL="342900" indent="-342900">
              <a:buSzPct val="100000"/>
              <a:buFont typeface="Arial"/>
              <a:buChar char="•"/>
              <a:defRPr>
                <a:latin typeface="Arial"/>
                <a:ea typeface="Arial"/>
                <a:cs typeface="Arial"/>
                <a:sym typeface="Arial"/>
              </a:defRPr>
            </a:pPr>
            <a:r>
              <a:t> Head tag with a title tag.</a:t>
            </a:r>
          </a:p>
          <a:p>
            <a:pPr marL="342900" indent="-342900">
              <a:buSzPct val="100000"/>
              <a:buFont typeface="Arial"/>
              <a:buChar char="•"/>
              <a:defRPr>
                <a:latin typeface="Arial"/>
                <a:ea typeface="Arial"/>
                <a:cs typeface="Arial"/>
                <a:sym typeface="Arial"/>
              </a:defRPr>
            </a:pPr>
            <a:r>
              <a:t> H1 tag with a title of your choice.</a:t>
            </a:r>
          </a:p>
          <a:p>
            <a:pPr marL="342900" indent="-342900">
              <a:buSzPct val="100000"/>
              <a:buFont typeface="Arial"/>
              <a:buChar char="•"/>
              <a:defRPr>
                <a:latin typeface="Arial"/>
                <a:ea typeface="Arial"/>
                <a:cs typeface="Arial"/>
                <a:sym typeface="Arial"/>
              </a:defRPr>
            </a:pPr>
            <a:r>
              <a:t> Embed an image.</a:t>
            </a:r>
          </a:p>
          <a:p>
            <a:pPr marL="342900" indent="-342900">
              <a:buSzPct val="100000"/>
              <a:buFont typeface="Arial"/>
              <a:buChar char="•"/>
              <a:defRPr>
                <a:latin typeface="Arial"/>
                <a:ea typeface="Arial"/>
                <a:cs typeface="Arial"/>
                <a:sym typeface="Arial"/>
              </a:defRPr>
            </a:pPr>
            <a:r>
              <a:t> Create the following three links on your page:</a:t>
            </a:r>
          </a:p>
          <a:p>
            <a:pPr lvl="1" marL="800100" indent="-342900">
              <a:buSzPct val="100000"/>
              <a:buFont typeface="Arial"/>
              <a:buChar char="•"/>
              <a:defRPr>
                <a:latin typeface="Arial"/>
                <a:ea typeface="Arial"/>
                <a:cs typeface="Arial"/>
                <a:sym typeface="Arial"/>
              </a:defRPr>
            </a:pPr>
            <a:r>
              <a:t>  One link that is target="_blank" so that it opens a new tab when clicked on.</a:t>
            </a:r>
          </a:p>
          <a:p>
            <a:pPr lvl="1" marL="800100" indent="-342900">
              <a:buSzPct val="100000"/>
              <a:buFont typeface="Arial"/>
              <a:buChar char="•"/>
              <a:defRPr>
                <a:latin typeface="Arial"/>
                <a:ea typeface="Arial"/>
                <a:cs typeface="Arial"/>
                <a:sym typeface="Arial"/>
              </a:defRPr>
            </a:pPr>
            <a:r>
              <a:t>  Make the second link bold.</a:t>
            </a:r>
          </a:p>
          <a:p>
            <a:pPr lvl="1" marL="8001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a:latin typeface="Arial"/>
                <a:ea typeface="Arial"/>
                <a:cs typeface="Arial"/>
                <a:sym typeface="Arial"/>
              </a:defRPr>
            </a:pPr>
            <a:r>
              <a:t>Bonus:</a:t>
            </a:r>
          </a:p>
          <a:p>
            <a:pPr marL="342900" indent="-342900">
              <a:buSzPct val="100000"/>
              <a:buFont typeface="Arial"/>
              <a:buChar char="•"/>
              <a:defRPr>
                <a:latin typeface="Arial"/>
                <a:ea typeface="Arial"/>
                <a:cs typeface="Arial"/>
                <a:sym typeface="Arial"/>
              </a:defRPr>
            </a:pPr>
            <a:r>
              <a:t>Create an ordered list of steps to make a sandwich.</a:t>
            </a:r>
          </a:p>
          <a:p>
            <a:pPr marL="342900" indent="-342900">
              <a:buSzPct val="100000"/>
              <a:buFont typeface="Arial"/>
              <a:buChar char="•"/>
              <a:defRPr>
                <a:latin typeface="Arial"/>
                <a:ea typeface="Arial"/>
                <a:cs typeface="Arial"/>
                <a:sym typeface="Arial"/>
              </a:defRPr>
            </a:pPr>
            <a:r>
              <a:t>Create an unordered list of 5 bands/musicians you like.</a:t>
            </a:r>
          </a:p>
          <a:p>
            <a:pPr marL="342900" indent="-342900">
              <a:buSzPct val="100000"/>
              <a:buFont typeface="Arial"/>
              <a:buChar char="•"/>
              <a:defRPr>
                <a:latin typeface="Arial"/>
                <a:ea typeface="Arial"/>
                <a:cs typeface="Arial"/>
                <a:sym typeface="Arial"/>
              </a:defRPr>
            </a:pPr>
            <a:r>
              <a:t>Create a table with 2 columns (animal class and animal name) and 4 rows of animals.</a:t>
            </a:r>
          </a:p>
          <a:p>
            <a:pPr marL="342900" indent="-342900">
              <a:buSzPct val="100000"/>
              <a:buFont typeface="Arial"/>
              <a:buChar char="•"/>
              <a:defRPr>
                <a:latin typeface="Arial"/>
                <a:ea typeface="Arial"/>
                <a:cs typeface="Arial"/>
                <a:sym typeface="Arial"/>
              </a:defRPr>
            </a:pPr>
            <a:r>
              <a:t>Use an alternate way of separating links without line breaks.</a:t>
            </a:r>
          </a:p>
          <a:p>
            <a:pPr marL="3429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itle 2"/>
          <p:cNvSpPr txBox="1"/>
          <p:nvPr>
            <p:ph type="title"/>
          </p:nvPr>
        </p:nvSpPr>
        <p:spPr>
          <a:xfrm>
            <a:off x="304799" y="-1"/>
            <a:ext cx="5470528" cy="653856"/>
          </a:xfrm>
          <a:prstGeom prst="rect">
            <a:avLst/>
          </a:prstGeom>
        </p:spPr>
        <p:txBody>
          <a:bodyPr/>
          <a:lstStyle/>
          <a:p>
            <a:pPr/>
            <a:r>
              <a:t>YouTube Video Walkthrough!</a:t>
            </a:r>
          </a:p>
        </p:txBody>
      </p:sp>
      <p:pic>
        <p:nvPicPr>
          <p:cNvPr id="295"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296"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563C1"/>
                </a:solidFill>
                <a:uFill>
                  <a:solidFill>
                    <a:srgbClr val="0563C1"/>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3" invalidUrl="" action="" tgtFrame="" tooltip="" history="1" highlightClick="0" endSnd="0"/>
              </a:rPr>
              <a:t>https://www.youtube.com/watch?v=ieb6Svbc10E&amp;index=1&amp;list=PLgJ8UgkiorCnMLsUevoQRxH8t9bt7ne14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itle 2"/>
          <p:cNvSpPr txBox="1"/>
          <p:nvPr>
            <p:ph type="title"/>
          </p:nvPr>
        </p:nvSpPr>
        <p:spPr>
          <a:xfrm>
            <a:off x="304799" y="-1"/>
            <a:ext cx="5470528" cy="653856"/>
          </a:xfrm>
          <a:prstGeom prst="rect">
            <a:avLst/>
          </a:prstGeom>
        </p:spPr>
        <p:txBody>
          <a:bodyPr/>
          <a:lstStyle/>
          <a:p>
            <a:pPr/>
            <a:r>
              <a:t>&lt;title&gt; Intro to HTML &lt;/title&gt;</a:t>
            </a:r>
          </a:p>
        </p:txBody>
      </p:sp>
      <p:sp>
        <p:nvSpPr>
          <p:cNvPr id="299"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300"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Title 1"/>
          <p:cNvSpPr txBox="1"/>
          <p:nvPr>
            <p:ph type="title"/>
          </p:nvPr>
        </p:nvSpPr>
        <p:spPr>
          <a:xfrm>
            <a:off x="304799" y="-1"/>
            <a:ext cx="5470528" cy="653856"/>
          </a:xfrm>
          <a:prstGeom prst="rect">
            <a:avLst/>
          </a:prstGeom>
        </p:spPr>
        <p:txBody>
          <a:bodyPr/>
          <a:lstStyle/>
          <a:p>
            <a:pPr/>
            <a:r>
              <a:t>Your Goal = Our Goal</a:t>
            </a:r>
          </a:p>
        </p:txBody>
      </p:sp>
      <p:sp>
        <p:nvSpPr>
          <p:cNvPr id="76"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Title 1"/>
          <p:cNvSpPr txBox="1"/>
          <p:nvPr>
            <p:ph type="title"/>
          </p:nvPr>
        </p:nvSpPr>
        <p:spPr>
          <a:xfrm>
            <a:off x="390606" y="2953542"/>
            <a:ext cx="8229601" cy="871859"/>
          </a:xfrm>
          <a:prstGeom prst="rect">
            <a:avLst/>
          </a:prstGeom>
        </p:spPr>
        <p:txBody>
          <a:bodyPr/>
          <a:lstStyle/>
          <a:p>
            <a:pPr/>
            <a:r>
              <a:t>LUNCH (30 Mins)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Title 1"/>
          <p:cNvSpPr txBox="1"/>
          <p:nvPr>
            <p:ph type="title"/>
          </p:nvPr>
        </p:nvSpPr>
        <p:spPr>
          <a:xfrm>
            <a:off x="390606" y="2953542"/>
            <a:ext cx="8229601" cy="871859"/>
          </a:xfrm>
          <a:prstGeom prst="rect">
            <a:avLst/>
          </a:prstGeom>
        </p:spPr>
        <p:txBody>
          <a:bodyPr/>
          <a:lstStyle/>
          <a:p>
            <a:pPr/>
            <a:r>
              <a:t>What / Why Git?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itle 1"/>
          <p:cNvSpPr txBox="1"/>
          <p:nvPr>
            <p:ph type="title"/>
          </p:nvPr>
        </p:nvSpPr>
        <p:spPr>
          <a:xfrm>
            <a:off x="304799" y="-1"/>
            <a:ext cx="5470528" cy="653856"/>
          </a:xfrm>
          <a:prstGeom prst="rect">
            <a:avLst/>
          </a:prstGeom>
        </p:spPr>
        <p:txBody>
          <a:bodyPr/>
          <a:lstStyle/>
          <a:p>
            <a:pPr/>
            <a:r>
              <a:t>Collaborative Coding</a:t>
            </a:r>
          </a:p>
        </p:txBody>
      </p:sp>
      <p:pic>
        <p:nvPicPr>
          <p:cNvPr id="307" name="Picture 15" descr="Picture 15"/>
          <p:cNvPicPr>
            <a:picLocks noChangeAspect="1"/>
          </p:cNvPicPr>
          <p:nvPr/>
        </p:nvPicPr>
        <p:blipFill>
          <a:blip r:embed="rId2">
            <a:extLst/>
          </a:blip>
          <a:stretch>
            <a:fillRect/>
          </a:stretch>
        </p:blipFill>
        <p:spPr>
          <a:xfrm>
            <a:off x="0" y="550282"/>
            <a:ext cx="9144000" cy="4478918"/>
          </a:xfrm>
          <a:prstGeom prst="rect">
            <a:avLst/>
          </a:prstGeom>
          <a:ln w="12700">
            <a:miter lim="400000"/>
          </a:ln>
        </p:spPr>
      </p:pic>
      <p:sp>
        <p:nvSpPr>
          <p:cNvPr id="308" name="TextBox 16"/>
          <p:cNvSpPr txBox="1"/>
          <p:nvPr/>
        </p:nvSpPr>
        <p:spPr>
          <a:xfrm>
            <a:off x="152398" y="4953000"/>
            <a:ext cx="8882745" cy="1239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a:latin typeface="Arial"/>
                <a:ea typeface="Arial"/>
                <a:cs typeface="Arial"/>
                <a:sym typeface="Arial"/>
              </a:defRPr>
            </a:pPr>
            <a:r>
              <a:t>Modern web development is </a:t>
            </a:r>
            <a:r>
              <a:rPr i="1" u="sng"/>
              <a:t>highly</a:t>
            </a:r>
            <a:r>
              <a:t> collaborative.</a:t>
            </a:r>
          </a:p>
          <a:p>
            <a:pPr marL="285750" indent="-285750">
              <a:buSzPct val="100000"/>
              <a:buFont typeface="Arial"/>
              <a:buChar char="•"/>
              <a:defRPr sz="1200">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Teams are often extremely large and separated across the country — or planet.</a:t>
            </a:r>
          </a:p>
          <a:p>
            <a:pPr marL="285750" indent="-285750">
              <a:buSzPct val="100000"/>
              <a:buFont typeface="Arial"/>
              <a:buChar char="•"/>
              <a:defRPr sz="1200">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Apps sometimes comprise hundreds or even thousands of files.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243"/>
          <p:cNvSpPr txBox="1"/>
          <p:nvPr>
            <p:ph type="title"/>
          </p:nvPr>
        </p:nvSpPr>
        <p:spPr>
          <a:xfrm>
            <a:off x="304800" y="-2"/>
            <a:ext cx="5470527" cy="653858"/>
          </a:xfrm>
          <a:prstGeom prst="rect">
            <a:avLst/>
          </a:prstGeom>
        </p:spPr>
        <p:txBody>
          <a:bodyPr/>
          <a:lstStyle/>
          <a:p>
            <a:pPr/>
            <a:r>
              <a:t>The Team’s Task</a:t>
            </a:r>
          </a:p>
        </p:txBody>
      </p:sp>
      <p:sp>
        <p:nvSpPr>
          <p:cNvPr id="311" name="Shape 244"/>
          <p:cNvSpPr txBox="1"/>
          <p:nvPr/>
        </p:nvSpPr>
        <p:spPr>
          <a:xfrm>
            <a:off x="911982" y="1370330"/>
            <a:ext cx="8548793" cy="44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400"/>
            </a:pPr>
            <a:r>
              <a:t>Task:  </a:t>
            </a:r>
            <a:r>
              <a:t>Make a list of creative works you’ve written in the past</a:t>
            </a:r>
          </a:p>
        </p:txBody>
      </p:sp>
      <p:sp>
        <p:nvSpPr>
          <p:cNvPr id="312" name="Shape 245"/>
          <p:cNvSpPr txBox="1"/>
          <p:nvPr/>
        </p:nvSpPr>
        <p:spPr>
          <a:xfrm>
            <a:off x="3508028" y="3249927"/>
            <a:ext cx="2127939"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Programming Team:</a:t>
            </a:r>
          </a:p>
        </p:txBody>
      </p:sp>
      <p:pic>
        <p:nvPicPr>
          <p:cNvPr id="313" name="Picture 1" descr="Picture 1"/>
          <p:cNvPicPr>
            <a:picLocks noChangeAspect="1"/>
          </p:cNvPicPr>
          <p:nvPr/>
        </p:nvPicPr>
        <p:blipFill>
          <a:blip r:embed="rId2">
            <a:extLst/>
          </a:blip>
          <a:stretch>
            <a:fillRect/>
          </a:stretch>
        </p:blipFill>
        <p:spPr>
          <a:xfrm>
            <a:off x="3657598" y="3859526"/>
            <a:ext cx="1828801" cy="1651001"/>
          </a:xfrm>
          <a:prstGeom prst="rect">
            <a:avLst/>
          </a:prstGeom>
          <a:ln w="12700">
            <a:miter lim="400000"/>
          </a:ln>
        </p:spPr>
      </p:pic>
      <p:pic>
        <p:nvPicPr>
          <p:cNvPr id="314" name="Picture 2" descr="Picture 2"/>
          <p:cNvPicPr>
            <a:picLocks noChangeAspect="1"/>
          </p:cNvPicPr>
          <p:nvPr/>
        </p:nvPicPr>
        <p:blipFill>
          <a:blip r:embed="rId3">
            <a:extLst/>
          </a:blip>
          <a:stretch>
            <a:fillRect/>
          </a:stretch>
        </p:blipFill>
        <p:spPr>
          <a:xfrm>
            <a:off x="1284419" y="3895264"/>
            <a:ext cx="1038565" cy="1507788"/>
          </a:xfrm>
          <a:prstGeom prst="rect">
            <a:avLst/>
          </a:prstGeom>
          <a:ln w="12700">
            <a:miter lim="400000"/>
          </a:ln>
        </p:spPr>
      </p:pic>
      <p:pic>
        <p:nvPicPr>
          <p:cNvPr id="315" name="Picture 3" descr="Picture 3"/>
          <p:cNvPicPr>
            <a:picLocks noChangeAspect="1"/>
          </p:cNvPicPr>
          <p:nvPr/>
        </p:nvPicPr>
        <p:blipFill>
          <a:blip r:embed="rId4">
            <a:extLst/>
          </a:blip>
          <a:stretch>
            <a:fillRect/>
          </a:stretch>
        </p:blipFill>
        <p:spPr>
          <a:xfrm>
            <a:off x="6730986" y="3895264"/>
            <a:ext cx="1389448" cy="1667337"/>
          </a:xfrm>
          <a:prstGeom prst="rect">
            <a:avLst/>
          </a:prstGeom>
          <a:ln w="12700">
            <a:miter lim="400000"/>
          </a:ln>
        </p:spPr>
      </p:pic>
      <p:sp>
        <p:nvSpPr>
          <p:cNvPr id="316" name="Shape 254"/>
          <p:cNvSpPr txBox="1"/>
          <p:nvPr/>
        </p:nvSpPr>
        <p:spPr>
          <a:xfrm>
            <a:off x="1251220" y="5687174"/>
            <a:ext cx="1070031" cy="2642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Maya Angelou</a:t>
            </a:r>
          </a:p>
        </p:txBody>
      </p:sp>
      <p:sp>
        <p:nvSpPr>
          <p:cNvPr id="317" name="Shape 254"/>
          <p:cNvSpPr txBox="1"/>
          <p:nvPr/>
        </p:nvSpPr>
        <p:spPr>
          <a:xfrm>
            <a:off x="4036116" y="5687174"/>
            <a:ext cx="976865" cy="2642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Anne Sexton</a:t>
            </a:r>
          </a:p>
        </p:txBody>
      </p:sp>
      <p:sp>
        <p:nvSpPr>
          <p:cNvPr id="318" name="Shape 254"/>
          <p:cNvSpPr txBox="1"/>
          <p:nvPr/>
        </p:nvSpPr>
        <p:spPr>
          <a:xfrm>
            <a:off x="6889826" y="5712850"/>
            <a:ext cx="1137451" cy="2642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Gil Scott Heron</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250"/>
          <p:cNvSpPr txBox="1"/>
          <p:nvPr>
            <p:ph type="title"/>
          </p:nvPr>
        </p:nvSpPr>
        <p:spPr>
          <a:xfrm>
            <a:off x="304797" y="-3"/>
            <a:ext cx="5470532" cy="653860"/>
          </a:xfrm>
          <a:prstGeom prst="rect">
            <a:avLst/>
          </a:prstGeom>
        </p:spPr>
        <p:txBody>
          <a:bodyPr/>
          <a:lstStyle/>
          <a:p>
            <a:pPr/>
            <a:r>
              <a:t>Maya &amp; Gil make their edits</a:t>
            </a:r>
          </a:p>
        </p:txBody>
      </p:sp>
      <p:sp>
        <p:nvSpPr>
          <p:cNvPr id="321" name="Shape 252"/>
          <p:cNvSpPr/>
          <p:nvPr/>
        </p:nvSpPr>
        <p:spPr>
          <a:xfrm flipV="1">
            <a:off x="2057399" y="1499175"/>
            <a:ext cx="457203" cy="327934"/>
          </a:xfrm>
          <a:prstGeom prst="line">
            <a:avLst/>
          </a:prstGeom>
          <a:ln w="6350">
            <a:solidFill>
              <a:srgbClr val="000000"/>
            </a:solidFill>
            <a:miter/>
          </a:ln>
        </p:spPr>
        <p:txBody>
          <a:bodyPr lIns="45719" rIns="45719"/>
          <a:lstStyle/>
          <a:p>
            <a:pPr/>
          </a:p>
        </p:txBody>
      </p:sp>
      <p:pic>
        <p:nvPicPr>
          <p:cNvPr id="322" name="image3.jpeg" descr="image3.jpeg"/>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323" name="Shape 254"/>
          <p:cNvSpPr txBox="1"/>
          <p:nvPr/>
        </p:nvSpPr>
        <p:spPr>
          <a:xfrm>
            <a:off x="2543174" y="1222177"/>
            <a:ext cx="1575079" cy="2642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Programming Away…</a:t>
            </a:r>
          </a:p>
        </p:txBody>
      </p:sp>
      <p:sp>
        <p:nvSpPr>
          <p:cNvPr id="324" name="Shape 255"/>
          <p:cNvSpPr/>
          <p:nvPr/>
        </p:nvSpPr>
        <p:spPr>
          <a:xfrm flipV="1">
            <a:off x="2085974" y="4746997"/>
            <a:ext cx="457203" cy="327934"/>
          </a:xfrm>
          <a:prstGeom prst="line">
            <a:avLst/>
          </a:prstGeom>
          <a:ln w="6350">
            <a:solidFill>
              <a:srgbClr val="000000"/>
            </a:solidFill>
            <a:miter/>
          </a:ln>
        </p:spPr>
        <p:txBody>
          <a:bodyPr lIns="45719" rIns="45719"/>
          <a:lstStyle/>
          <a:p>
            <a:pPr/>
          </a:p>
        </p:txBody>
      </p:sp>
      <p:sp>
        <p:nvSpPr>
          <p:cNvPr id="325" name="Shape 256"/>
          <p:cNvSpPr txBox="1"/>
          <p:nvPr/>
        </p:nvSpPr>
        <p:spPr>
          <a:xfrm>
            <a:off x="2666999" y="4441533"/>
            <a:ext cx="1575079" cy="2642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Programming Away…</a:t>
            </a:r>
          </a:p>
        </p:txBody>
      </p:sp>
      <p:pic>
        <p:nvPicPr>
          <p:cNvPr id="326" name="image3.jpeg" descr="image3.jpeg"/>
          <p:cNvPicPr>
            <a:picLocks noChangeAspect="1"/>
          </p:cNvPicPr>
          <p:nvPr/>
        </p:nvPicPr>
        <p:blipFill>
          <a:blip r:embed="rId2">
            <a:extLst/>
          </a:blip>
          <a:stretch>
            <a:fillRect/>
          </a:stretch>
        </p:blipFill>
        <p:spPr>
          <a:xfrm>
            <a:off x="6334125" y="3700224"/>
            <a:ext cx="2514600" cy="2514603"/>
          </a:xfrm>
          <a:prstGeom prst="rect">
            <a:avLst/>
          </a:prstGeom>
          <a:ln w="12700">
            <a:miter lim="400000"/>
          </a:ln>
        </p:spPr>
      </p:pic>
      <p:sp>
        <p:nvSpPr>
          <p:cNvPr id="327" name="Shape 258"/>
          <p:cNvSpPr txBox="1"/>
          <p:nvPr/>
        </p:nvSpPr>
        <p:spPr>
          <a:xfrm>
            <a:off x="4104471" y="2515762"/>
            <a:ext cx="1747535" cy="3506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pPr/>
            <a:r>
              <a:t>Maya’s Version</a:t>
            </a:r>
          </a:p>
        </p:txBody>
      </p:sp>
      <p:sp>
        <p:nvSpPr>
          <p:cNvPr id="328" name="Shape 259"/>
          <p:cNvSpPr txBox="1"/>
          <p:nvPr/>
        </p:nvSpPr>
        <p:spPr>
          <a:xfrm>
            <a:off x="4272355" y="5359313"/>
            <a:ext cx="1480537"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pPr/>
            <a:r>
              <a:t>Gil’s Version</a:t>
            </a:r>
          </a:p>
        </p:txBody>
      </p:sp>
      <p:pic>
        <p:nvPicPr>
          <p:cNvPr id="329" name="Picture 13" descr="Picture 13"/>
          <p:cNvPicPr>
            <a:picLocks noChangeAspect="1"/>
          </p:cNvPicPr>
          <p:nvPr/>
        </p:nvPicPr>
        <p:blipFill>
          <a:blip r:embed="rId3">
            <a:extLst/>
          </a:blip>
          <a:stretch>
            <a:fillRect/>
          </a:stretch>
        </p:blipFill>
        <p:spPr>
          <a:xfrm>
            <a:off x="850039" y="1580082"/>
            <a:ext cx="1038565" cy="1507788"/>
          </a:xfrm>
          <a:prstGeom prst="rect">
            <a:avLst/>
          </a:prstGeom>
          <a:ln w="12700">
            <a:miter lim="400000"/>
          </a:ln>
        </p:spPr>
      </p:pic>
      <p:pic>
        <p:nvPicPr>
          <p:cNvPr id="330" name="Picture 14" descr="Picture 14"/>
          <p:cNvPicPr>
            <a:picLocks noChangeAspect="1"/>
          </p:cNvPicPr>
          <p:nvPr/>
        </p:nvPicPr>
        <p:blipFill>
          <a:blip r:embed="rId4">
            <a:extLst/>
          </a:blip>
          <a:stretch>
            <a:fillRect/>
          </a:stretch>
        </p:blipFill>
        <p:spPr>
          <a:xfrm>
            <a:off x="574955" y="4525645"/>
            <a:ext cx="1389447" cy="16673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262"/>
          <p:cNvSpPr txBox="1"/>
          <p:nvPr>
            <p:ph type="title"/>
          </p:nvPr>
        </p:nvSpPr>
        <p:spPr>
          <a:xfrm>
            <a:off x="304800" y="-2"/>
            <a:ext cx="5470527" cy="653858"/>
          </a:xfrm>
          <a:prstGeom prst="rect">
            <a:avLst/>
          </a:prstGeom>
        </p:spPr>
        <p:txBody>
          <a:bodyPr/>
          <a:lstStyle/>
          <a:p>
            <a:pPr/>
            <a:r>
              <a:t>Different Solutions</a:t>
            </a:r>
          </a:p>
        </p:txBody>
      </p:sp>
      <p:sp>
        <p:nvSpPr>
          <p:cNvPr id="333" name="Shape 265"/>
          <p:cNvSpPr txBox="1"/>
          <p:nvPr/>
        </p:nvSpPr>
        <p:spPr>
          <a:xfrm>
            <a:off x="112847" y="1250974"/>
            <a:ext cx="4080527" cy="1297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600"/>
            </a:pPr>
            <a:r>
              <a:t>&lt;ul&gt;</a:t>
            </a:r>
          </a:p>
          <a:p>
            <a:pPr>
              <a:defRPr sz="1600"/>
            </a:pPr>
            <a:r>
              <a:t>    &lt;li&gt;</a:t>
            </a:r>
            <a:r>
              <a:t>On the Pulse of Morning</a:t>
            </a:r>
            <a:r>
              <a:t>&lt;/li&gt;</a:t>
            </a:r>
            <a:br/>
            <a:r>
              <a:t>    &lt;li&gt;</a:t>
            </a:r>
            <a:r>
              <a:t>I Know Why the Caged Bird Sings</a:t>
            </a:r>
            <a:r>
              <a:t>&lt;/li&gt;</a:t>
            </a:r>
            <a:br/>
            <a:r>
              <a:t>    &lt;li&gt;</a:t>
            </a:r>
            <a:r>
              <a:t>And Still I Rise</a:t>
            </a:r>
            <a:r>
              <a:t>&lt;/li&gt;</a:t>
            </a:r>
          </a:p>
          <a:p>
            <a:pPr>
              <a:defRPr sz="1600"/>
            </a:pPr>
            <a:r>
              <a:t>&lt;/ul&gt;</a:t>
            </a:r>
          </a:p>
        </p:txBody>
      </p:sp>
      <p:sp>
        <p:nvSpPr>
          <p:cNvPr id="334" name="Shape 266"/>
          <p:cNvSpPr txBox="1"/>
          <p:nvPr/>
        </p:nvSpPr>
        <p:spPr>
          <a:xfrm>
            <a:off x="5212253" y="1250974"/>
            <a:ext cx="4471647" cy="1297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600"/>
            </a:pPr>
            <a:r>
              <a:t>&lt;ul&gt;</a:t>
            </a:r>
          </a:p>
          <a:p>
            <a:pPr>
              <a:defRPr sz="1600"/>
            </a:pPr>
            <a:r>
              <a:t>    &lt;li&gt;</a:t>
            </a:r>
            <a:r>
              <a:t>Free Will</a:t>
            </a:r>
            <a:r>
              <a:t>&lt;/li&gt;</a:t>
            </a:r>
            <a:br/>
            <a:r>
              <a:t>    &lt;li&gt;</a:t>
            </a:r>
            <a:r>
              <a:t>Pieces of a Man</a:t>
            </a:r>
            <a:r>
              <a:t>&lt;/li&gt;</a:t>
            </a:r>
            <a:br/>
            <a:r>
              <a:t>    &lt;li&gt;</a:t>
            </a:r>
            <a:r>
              <a:t>The Revolution will not be Televised</a:t>
            </a:r>
            <a:r>
              <a:t>&lt;/li&gt;</a:t>
            </a:r>
          </a:p>
          <a:p>
            <a:pPr>
              <a:defRPr sz="1600"/>
            </a:pPr>
            <a:r>
              <a:t>&lt;/ul&gt;</a:t>
            </a:r>
          </a:p>
        </p:txBody>
      </p:sp>
      <p:grpSp>
        <p:nvGrpSpPr>
          <p:cNvPr id="337" name="Group 269"/>
          <p:cNvGrpSpPr/>
          <p:nvPr/>
        </p:nvGrpSpPr>
        <p:grpSpPr>
          <a:xfrm>
            <a:off x="3416415" y="804384"/>
            <a:ext cx="1849607" cy="1399495"/>
            <a:chOff x="0" y="0"/>
            <a:chExt cx="1849605" cy="1399493"/>
          </a:xfrm>
        </p:grpSpPr>
        <p:sp>
          <p:nvSpPr>
            <p:cNvPr id="335" name="Shape 267"/>
            <p:cNvSpPr/>
            <p:nvPr/>
          </p:nvSpPr>
          <p:spPr>
            <a:xfrm>
              <a:off x="0" y="-1"/>
              <a:ext cx="1849606" cy="1399495"/>
            </a:xfrm>
            <a:prstGeom prst="leftRightArrow">
              <a:avLst>
                <a:gd name="adj1" fmla="val 32000"/>
                <a:gd name="adj2" fmla="val 39929"/>
              </a:avLst>
            </a:prstGeom>
            <a:solidFill>
              <a:srgbClr val="FF2600"/>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indent="457200"/>
            </a:p>
          </p:txBody>
        </p:sp>
        <p:sp>
          <p:nvSpPr>
            <p:cNvPr id="336" name="Shape 268"/>
            <p:cNvSpPr txBox="1"/>
            <p:nvPr/>
          </p:nvSpPr>
          <p:spPr>
            <a:xfrm>
              <a:off x="178817" y="387326"/>
              <a:ext cx="1491972"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lvl="1" indent="914400"/>
              <a:r>
                <a:t>        Different</a:t>
              </a:r>
            </a:p>
          </p:txBody>
        </p:sp>
      </p:grpSp>
      <p:pic>
        <p:nvPicPr>
          <p:cNvPr id="338" name="Picture 9" descr="Picture 9"/>
          <p:cNvPicPr>
            <a:picLocks noChangeAspect="1"/>
          </p:cNvPicPr>
          <p:nvPr/>
        </p:nvPicPr>
        <p:blipFill>
          <a:blip r:embed="rId2">
            <a:extLst/>
          </a:blip>
          <a:stretch>
            <a:fillRect/>
          </a:stretch>
        </p:blipFill>
        <p:spPr>
          <a:xfrm>
            <a:off x="577662" y="2829299"/>
            <a:ext cx="1611061" cy="2338936"/>
          </a:xfrm>
          <a:prstGeom prst="rect">
            <a:avLst/>
          </a:prstGeom>
          <a:ln w="12700">
            <a:miter lim="400000"/>
          </a:ln>
        </p:spPr>
      </p:pic>
      <p:pic>
        <p:nvPicPr>
          <p:cNvPr id="339" name="Picture 10" descr="Picture 10"/>
          <p:cNvPicPr>
            <a:picLocks noChangeAspect="1"/>
          </p:cNvPicPr>
          <p:nvPr/>
        </p:nvPicPr>
        <p:blipFill>
          <a:blip r:embed="rId3">
            <a:extLst/>
          </a:blip>
          <a:stretch>
            <a:fillRect/>
          </a:stretch>
        </p:blipFill>
        <p:spPr>
          <a:xfrm>
            <a:off x="5655128" y="2829299"/>
            <a:ext cx="1942175" cy="23306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271"/>
          <p:cNvSpPr txBox="1"/>
          <p:nvPr>
            <p:ph type="title"/>
          </p:nvPr>
        </p:nvSpPr>
        <p:spPr>
          <a:xfrm>
            <a:off x="304800" y="-2"/>
            <a:ext cx="5470527" cy="653858"/>
          </a:xfrm>
          <a:prstGeom prst="rect">
            <a:avLst/>
          </a:prstGeom>
        </p:spPr>
        <p:txBody>
          <a:bodyPr/>
          <a:lstStyle/>
          <a:p>
            <a:pPr/>
            <a:r>
              <a:t>Resolution</a:t>
            </a:r>
          </a:p>
        </p:txBody>
      </p:sp>
      <p:sp>
        <p:nvSpPr>
          <p:cNvPr id="342" name="Shape 274"/>
          <p:cNvSpPr txBox="1"/>
          <p:nvPr/>
        </p:nvSpPr>
        <p:spPr>
          <a:xfrm>
            <a:off x="5880475" y="2181568"/>
            <a:ext cx="3194106" cy="44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vl1pPr>
          </a:lstStyle>
          <a:p>
            <a:pPr/>
            <a:r>
              <a:t>“Let’s settle on this…”</a:t>
            </a:r>
          </a:p>
        </p:txBody>
      </p:sp>
      <p:sp>
        <p:nvSpPr>
          <p:cNvPr id="343" name="Shape 275"/>
          <p:cNvSpPr txBox="1"/>
          <p:nvPr/>
        </p:nvSpPr>
        <p:spPr>
          <a:xfrm>
            <a:off x="5492748" y="2601688"/>
            <a:ext cx="2606681"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400"/>
            </a:pPr>
            <a:r>
              <a:t>&lt;ul&gt; </a:t>
            </a:r>
          </a:p>
          <a:p>
            <a:pPr>
              <a:defRPr sz="2400"/>
            </a:pPr>
            <a:r>
              <a:t>    &lt;li&gt;</a:t>
            </a:r>
            <a:r>
              <a:t>Poems</a:t>
            </a:r>
            <a:r>
              <a:t>&lt;/li&gt;</a:t>
            </a:r>
            <a:br/>
            <a:r>
              <a:t>    &lt;li&gt;</a:t>
            </a:r>
            <a:r>
              <a:t>Albums</a:t>
            </a:r>
            <a:r>
              <a:t>&lt;/li&gt;</a:t>
            </a:r>
            <a:br/>
            <a:r>
              <a:t>    &lt;li&gt;</a:t>
            </a:r>
            <a:r>
              <a:t>Songs</a:t>
            </a:r>
            <a:r>
              <a:t>&lt;/li&gt;</a:t>
            </a:r>
          </a:p>
          <a:p>
            <a:pPr>
              <a:defRPr sz="2400"/>
            </a:pPr>
            <a:r>
              <a:t>&lt;/ul&gt;</a:t>
            </a:r>
          </a:p>
        </p:txBody>
      </p:sp>
      <p:sp>
        <p:nvSpPr>
          <p:cNvPr id="344" name="Shape 278"/>
          <p:cNvSpPr/>
          <p:nvPr/>
        </p:nvSpPr>
        <p:spPr>
          <a:xfrm>
            <a:off x="4164506" y="2597322"/>
            <a:ext cx="1337316" cy="641710"/>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45" name="Shape 279"/>
          <p:cNvSpPr/>
          <p:nvPr/>
        </p:nvSpPr>
        <p:spPr>
          <a:xfrm flipV="1">
            <a:off x="4163155" y="3555997"/>
            <a:ext cx="1338668" cy="58713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pic>
        <p:nvPicPr>
          <p:cNvPr id="346" name="Picture 10" descr="Picture 10"/>
          <p:cNvPicPr>
            <a:picLocks noChangeAspect="1"/>
          </p:cNvPicPr>
          <p:nvPr/>
        </p:nvPicPr>
        <p:blipFill>
          <a:blip r:embed="rId2">
            <a:extLst/>
          </a:blip>
          <a:stretch>
            <a:fillRect/>
          </a:stretch>
        </p:blipFill>
        <p:spPr>
          <a:xfrm>
            <a:off x="629570" y="776764"/>
            <a:ext cx="1611060" cy="2338935"/>
          </a:xfrm>
          <a:prstGeom prst="rect">
            <a:avLst/>
          </a:prstGeom>
          <a:ln w="12700">
            <a:miter lim="400000"/>
          </a:ln>
        </p:spPr>
      </p:pic>
      <p:pic>
        <p:nvPicPr>
          <p:cNvPr id="347" name="Picture 11" descr="Picture 11"/>
          <p:cNvPicPr>
            <a:picLocks noChangeAspect="1"/>
          </p:cNvPicPr>
          <p:nvPr/>
        </p:nvPicPr>
        <p:blipFill>
          <a:blip r:embed="rId3">
            <a:extLst/>
          </a:blip>
          <a:stretch>
            <a:fillRect/>
          </a:stretch>
        </p:blipFill>
        <p:spPr>
          <a:xfrm>
            <a:off x="304800" y="3849563"/>
            <a:ext cx="1942175" cy="2330609"/>
          </a:xfrm>
          <a:prstGeom prst="rect">
            <a:avLst/>
          </a:prstGeom>
          <a:ln w="12700">
            <a:miter lim="400000"/>
          </a:ln>
        </p:spPr>
      </p:pic>
      <p:sp>
        <p:nvSpPr>
          <p:cNvPr id="348" name="Shape 265"/>
          <p:cNvSpPr txBox="1"/>
          <p:nvPr/>
        </p:nvSpPr>
        <p:spPr>
          <a:xfrm>
            <a:off x="2365828" y="913355"/>
            <a:ext cx="4080526" cy="1297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600"/>
            </a:pPr>
            <a:r>
              <a:t>&lt;ul&gt;</a:t>
            </a:r>
          </a:p>
          <a:p>
            <a:pPr>
              <a:defRPr sz="1600"/>
            </a:pPr>
            <a:r>
              <a:t>    &lt;li&gt;</a:t>
            </a:r>
            <a:r>
              <a:t>On the Pulse of Morning</a:t>
            </a:r>
            <a:r>
              <a:t>&lt;/li&gt;</a:t>
            </a:r>
            <a:br/>
            <a:r>
              <a:t>    &lt;li&gt;</a:t>
            </a:r>
            <a:r>
              <a:t>I Know Why the Caged Bird Sings</a:t>
            </a:r>
            <a:r>
              <a:t>&lt;/li&gt;</a:t>
            </a:r>
            <a:br/>
            <a:r>
              <a:t>    &lt;li&gt;</a:t>
            </a:r>
            <a:r>
              <a:t>And Still I Rise</a:t>
            </a:r>
            <a:r>
              <a:t>&lt;/li&gt;</a:t>
            </a:r>
          </a:p>
          <a:p>
            <a:pPr>
              <a:defRPr sz="1600"/>
            </a:pPr>
            <a:r>
              <a:t>&lt;/ul&gt;</a:t>
            </a:r>
          </a:p>
        </p:txBody>
      </p:sp>
      <p:sp>
        <p:nvSpPr>
          <p:cNvPr id="349" name="Shape 266"/>
          <p:cNvSpPr txBox="1"/>
          <p:nvPr/>
        </p:nvSpPr>
        <p:spPr>
          <a:xfrm>
            <a:off x="2546873" y="4558238"/>
            <a:ext cx="4471648" cy="1297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600"/>
            </a:pPr>
            <a:r>
              <a:t>&lt;ul&gt;</a:t>
            </a:r>
          </a:p>
          <a:p>
            <a:pPr>
              <a:defRPr sz="1600"/>
            </a:pPr>
            <a:r>
              <a:t>    &lt;li&gt;</a:t>
            </a:r>
            <a:r>
              <a:t>Free Will</a:t>
            </a:r>
            <a:r>
              <a:t>&lt;/li&gt;</a:t>
            </a:r>
            <a:br/>
            <a:r>
              <a:t>    &lt;li&gt;</a:t>
            </a:r>
            <a:r>
              <a:t>Pieces of a Man</a:t>
            </a:r>
            <a:r>
              <a:t>&lt;/li&gt;</a:t>
            </a:r>
            <a:br/>
            <a:r>
              <a:t>    &lt;li&gt;</a:t>
            </a:r>
            <a:r>
              <a:t>The Revolution will not be Televised</a:t>
            </a:r>
            <a:r>
              <a:t>&lt;/li&gt;</a:t>
            </a:r>
          </a:p>
          <a:p>
            <a:pPr>
              <a:defRPr sz="1600"/>
            </a:pPr>
            <a:r>
              <a:t>&lt;/ul&gt;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281"/>
          <p:cNvSpPr txBox="1"/>
          <p:nvPr>
            <p:ph type="title"/>
          </p:nvPr>
        </p:nvSpPr>
        <p:spPr>
          <a:xfrm>
            <a:off x="304797" y="-3"/>
            <a:ext cx="5470532" cy="653860"/>
          </a:xfrm>
          <a:prstGeom prst="rect">
            <a:avLst/>
          </a:prstGeom>
        </p:spPr>
        <p:txBody>
          <a:bodyPr/>
          <a:lstStyle/>
          <a:p>
            <a:pPr/>
            <a:r>
              <a:t>Anne writes her own stuff…</a:t>
            </a:r>
          </a:p>
        </p:txBody>
      </p:sp>
      <p:pic>
        <p:nvPicPr>
          <p:cNvPr id="352" name="Picture 4" descr="Picture 4"/>
          <p:cNvPicPr>
            <a:picLocks noChangeAspect="1"/>
          </p:cNvPicPr>
          <p:nvPr/>
        </p:nvPicPr>
        <p:blipFill>
          <a:blip r:embed="rId2">
            <a:extLst/>
          </a:blip>
          <a:stretch>
            <a:fillRect/>
          </a:stretch>
        </p:blipFill>
        <p:spPr>
          <a:xfrm>
            <a:off x="466926" y="2603498"/>
            <a:ext cx="1828801" cy="1651001"/>
          </a:xfrm>
          <a:prstGeom prst="rect">
            <a:avLst/>
          </a:prstGeom>
          <a:ln w="12700">
            <a:miter lim="400000"/>
          </a:ln>
        </p:spPr>
      </p:pic>
      <p:sp>
        <p:nvSpPr>
          <p:cNvPr id="353" name="Rectangle 3"/>
          <p:cNvSpPr txBox="1"/>
          <p:nvPr/>
        </p:nvSpPr>
        <p:spPr>
          <a:xfrm>
            <a:off x="2286000" y="2459503"/>
            <a:ext cx="4572000"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&lt;ul&gt; </a:t>
            </a:r>
          </a:p>
          <a:p>
            <a:pPr>
              <a:defRPr sz="2400"/>
            </a:pPr>
            <a:r>
              <a:t>    &lt;li&gt;The Double Image&lt;/li&gt;</a:t>
            </a:r>
            <a:br/>
            <a:r>
              <a:t>    &lt;li&gt;Heart’s Needle&lt;/li&gt;</a:t>
            </a:r>
            <a:br/>
            <a:r>
              <a:t>    &lt;li&gt;Baby Picture&lt;/li&gt;</a:t>
            </a:r>
          </a:p>
          <a:p>
            <a:pPr>
              <a:defRPr sz="2400"/>
            </a:pPr>
            <a:r>
              <a:t>&lt;/ul&gt;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285"/>
          <p:cNvSpPr txBox="1"/>
          <p:nvPr>
            <p:ph type="title"/>
          </p:nvPr>
        </p:nvSpPr>
        <p:spPr>
          <a:xfrm>
            <a:off x="304799" y="-2"/>
            <a:ext cx="6368376" cy="653858"/>
          </a:xfrm>
          <a:prstGeom prst="rect">
            <a:avLst/>
          </a:prstGeom>
        </p:spPr>
        <p:txBody>
          <a:bodyPr/>
          <a:lstStyle/>
          <a:p>
            <a:pPr/>
            <a:r>
              <a:t>Anne overwrites work of her teammates…</a:t>
            </a:r>
          </a:p>
        </p:txBody>
      </p:sp>
      <p:sp>
        <p:nvSpPr>
          <p:cNvPr id="356" name="Shape 287"/>
          <p:cNvSpPr txBox="1"/>
          <p:nvPr/>
        </p:nvSpPr>
        <p:spPr>
          <a:xfrm>
            <a:off x="3665682" y="1199264"/>
            <a:ext cx="3668115" cy="178931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000">
                <a:latin typeface="Arial"/>
                <a:ea typeface="Arial"/>
                <a:cs typeface="Arial"/>
                <a:sym typeface="Arial"/>
              </a:defRPr>
            </a:pPr>
            <a:r>
              <a:t>Delete. Delete. Delete. Delete.</a:t>
            </a:r>
          </a:p>
          <a:p>
            <a:pPr>
              <a:defRPr b="1" sz="4000">
                <a:latin typeface="Arial"/>
                <a:ea typeface="Arial"/>
                <a:cs typeface="Arial"/>
                <a:sym typeface="Arial"/>
              </a:defRPr>
            </a:pPr>
            <a:r>
              <a:t>Delete. Delete</a:t>
            </a:r>
          </a:p>
        </p:txBody>
      </p:sp>
      <p:sp>
        <p:nvSpPr>
          <p:cNvPr id="357" name="Shape 288"/>
          <p:cNvSpPr txBox="1"/>
          <p:nvPr/>
        </p:nvSpPr>
        <p:spPr>
          <a:xfrm>
            <a:off x="5389283" y="3715329"/>
            <a:ext cx="4077847"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400"/>
            </a:pPr>
            <a:r>
              <a:t>&lt;ul&gt; </a:t>
            </a:r>
          </a:p>
          <a:p>
            <a:pPr>
              <a:defRPr sz="2400"/>
            </a:pPr>
            <a:r>
              <a:t>    &lt;li&gt;The Double Image&lt;/li&gt;</a:t>
            </a:r>
            <a:br/>
            <a:r>
              <a:t>    &lt;li&gt;45 Mercy Street&lt;/li&gt;</a:t>
            </a:r>
            <a:br/>
            <a:r>
              <a:t>    &lt;li&gt;The Road Back&lt;/li&gt;</a:t>
            </a:r>
          </a:p>
          <a:p>
            <a:pPr>
              <a:defRPr sz="2400"/>
            </a:pPr>
            <a:r>
              <a:t>&lt;/ul&gt;</a:t>
            </a:r>
          </a:p>
        </p:txBody>
      </p:sp>
      <p:sp>
        <p:nvSpPr>
          <p:cNvPr id="358" name="Shape 289"/>
          <p:cNvSpPr txBox="1"/>
          <p:nvPr/>
        </p:nvSpPr>
        <p:spPr>
          <a:xfrm>
            <a:off x="654049" y="3715329"/>
            <a:ext cx="2606681"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400"/>
            </a:pPr>
            <a:r>
              <a:t>&lt;ul&gt; </a:t>
            </a:r>
          </a:p>
          <a:p>
            <a:pPr>
              <a:defRPr sz="2400"/>
            </a:pPr>
            <a:r>
              <a:t>    &lt;li&gt;Poems&lt;/li&gt;</a:t>
            </a:r>
            <a:br/>
            <a:r>
              <a:t>    &lt;li&gt;Albums&lt;/li&gt;</a:t>
            </a:r>
            <a:br/>
            <a:r>
              <a:t>    &lt;li&gt;Songs&lt;/li&gt;</a:t>
            </a:r>
          </a:p>
          <a:p>
            <a:pPr>
              <a:defRPr sz="2400"/>
            </a:pPr>
            <a:r>
              <a:t>&lt;/ul&gt;</a:t>
            </a:r>
          </a:p>
        </p:txBody>
      </p:sp>
      <p:sp>
        <p:nvSpPr>
          <p:cNvPr id="359" name="Shape 290"/>
          <p:cNvSpPr/>
          <p:nvPr/>
        </p:nvSpPr>
        <p:spPr>
          <a:xfrm>
            <a:off x="850899" y="4305300"/>
            <a:ext cx="2787654" cy="0"/>
          </a:xfrm>
          <a:prstGeom prst="line">
            <a:avLst/>
          </a:prstGeom>
          <a:ln w="25400">
            <a:solidFill>
              <a:srgbClr val="FF2600"/>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60" name="Shape 291"/>
          <p:cNvSpPr/>
          <p:nvPr/>
        </p:nvSpPr>
        <p:spPr>
          <a:xfrm>
            <a:off x="977900" y="4660900"/>
            <a:ext cx="2787651" cy="0"/>
          </a:xfrm>
          <a:prstGeom prst="line">
            <a:avLst/>
          </a:prstGeom>
          <a:ln w="25400">
            <a:solidFill>
              <a:srgbClr val="FF2600"/>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61" name="Shape 292"/>
          <p:cNvSpPr/>
          <p:nvPr/>
        </p:nvSpPr>
        <p:spPr>
          <a:xfrm>
            <a:off x="1104900" y="5016500"/>
            <a:ext cx="2787651" cy="0"/>
          </a:xfrm>
          <a:prstGeom prst="line">
            <a:avLst/>
          </a:prstGeom>
          <a:ln w="25400">
            <a:solidFill>
              <a:srgbClr val="FF2600"/>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62" name="Shape 293"/>
          <p:cNvSpPr/>
          <p:nvPr/>
        </p:nvSpPr>
        <p:spPr>
          <a:xfrm>
            <a:off x="634998" y="3949700"/>
            <a:ext cx="709632" cy="0"/>
          </a:xfrm>
          <a:prstGeom prst="line">
            <a:avLst/>
          </a:prstGeom>
          <a:ln w="25400">
            <a:solidFill>
              <a:srgbClr val="FF2600"/>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63" name="Shape 294"/>
          <p:cNvSpPr/>
          <p:nvPr/>
        </p:nvSpPr>
        <p:spPr>
          <a:xfrm>
            <a:off x="673340" y="5372470"/>
            <a:ext cx="872900" cy="3"/>
          </a:xfrm>
          <a:prstGeom prst="line">
            <a:avLst/>
          </a:prstGeom>
          <a:ln w="25400">
            <a:solidFill>
              <a:srgbClr val="FF2600"/>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64" name="Shape 295"/>
          <p:cNvSpPr/>
          <p:nvPr/>
        </p:nvSpPr>
        <p:spPr>
          <a:xfrm>
            <a:off x="4113272" y="3964249"/>
            <a:ext cx="1055293" cy="1270003"/>
          </a:xfrm>
          <a:prstGeom prst="rightArrow">
            <a:avLst>
              <a:gd name="adj1" fmla="val 32000"/>
              <a:gd name="adj2" fmla="val 77021"/>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pic>
        <p:nvPicPr>
          <p:cNvPr id="365" name="Picture 12" descr="Picture 12"/>
          <p:cNvPicPr>
            <a:picLocks noChangeAspect="1"/>
          </p:cNvPicPr>
          <p:nvPr/>
        </p:nvPicPr>
        <p:blipFill>
          <a:blip r:embed="rId2">
            <a:extLst/>
          </a:blip>
          <a:stretch>
            <a:fillRect/>
          </a:stretch>
        </p:blipFill>
        <p:spPr>
          <a:xfrm>
            <a:off x="1546238" y="1337582"/>
            <a:ext cx="1828801" cy="1651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7" name="Picture 16" descr="Picture 16"/>
          <p:cNvPicPr>
            <a:picLocks noChangeAspect="1"/>
          </p:cNvPicPr>
          <p:nvPr/>
        </p:nvPicPr>
        <p:blipFill>
          <a:blip r:embed="rId2">
            <a:extLst/>
          </a:blip>
          <a:stretch>
            <a:fillRect/>
          </a:stretch>
        </p:blipFill>
        <p:spPr>
          <a:xfrm>
            <a:off x="399274" y="4579618"/>
            <a:ext cx="1487451" cy="1784940"/>
          </a:xfrm>
          <a:prstGeom prst="rect">
            <a:avLst/>
          </a:prstGeom>
          <a:ln w="12700">
            <a:miter lim="400000"/>
          </a:ln>
        </p:spPr>
      </p:pic>
      <p:pic>
        <p:nvPicPr>
          <p:cNvPr id="368" name="Picture 14" descr="Picture 14"/>
          <p:cNvPicPr>
            <a:picLocks noChangeAspect="1"/>
          </p:cNvPicPr>
          <p:nvPr/>
        </p:nvPicPr>
        <p:blipFill>
          <a:blip r:embed="rId3">
            <a:extLst/>
          </a:blip>
          <a:stretch>
            <a:fillRect/>
          </a:stretch>
        </p:blipFill>
        <p:spPr>
          <a:xfrm>
            <a:off x="655573" y="1043287"/>
            <a:ext cx="1142421" cy="1658568"/>
          </a:xfrm>
          <a:prstGeom prst="rect">
            <a:avLst/>
          </a:prstGeom>
          <a:ln w="12700">
            <a:miter lim="400000"/>
          </a:ln>
        </p:spPr>
      </p:pic>
      <p:sp>
        <p:nvSpPr>
          <p:cNvPr id="369" name="Shape 298"/>
          <p:cNvSpPr txBox="1"/>
          <p:nvPr>
            <p:ph type="title"/>
          </p:nvPr>
        </p:nvSpPr>
        <p:spPr>
          <a:xfrm>
            <a:off x="304797" y="-3"/>
            <a:ext cx="5470532" cy="653860"/>
          </a:xfrm>
          <a:prstGeom prst="rect">
            <a:avLst/>
          </a:prstGeom>
        </p:spPr>
        <p:txBody>
          <a:bodyPr/>
          <a:lstStyle/>
          <a:p>
            <a:pPr/>
            <a:r>
              <a:t>The Group Project</a:t>
            </a:r>
          </a:p>
        </p:txBody>
      </p:sp>
      <p:sp>
        <p:nvSpPr>
          <p:cNvPr id="370" name="Shape 301"/>
          <p:cNvSpPr txBox="1"/>
          <p:nvPr/>
        </p:nvSpPr>
        <p:spPr>
          <a:xfrm>
            <a:off x="2272270" y="974393"/>
            <a:ext cx="6558644" cy="15203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000" u="sng">
                <a:latin typeface="Arial"/>
                <a:ea typeface="Arial"/>
                <a:cs typeface="Arial"/>
                <a:sym typeface="Arial"/>
              </a:defRPr>
            </a:pPr>
            <a:r>
              <a:t>Lesson: </a:t>
            </a:r>
          </a:p>
          <a:p>
            <a:pPr>
              <a:defRPr b="1" sz="3000">
                <a:latin typeface="Arial"/>
                <a:ea typeface="Arial"/>
                <a:cs typeface="Arial"/>
                <a:sym typeface="Arial"/>
              </a:defRPr>
            </a:pPr>
            <a:r>
              <a:t>You should use Version Control.</a:t>
            </a:r>
          </a:p>
          <a:p>
            <a:pPr>
              <a:defRPr b="1" sz="1500">
                <a:latin typeface="Arial"/>
                <a:ea typeface="Arial"/>
                <a:cs typeface="Arial"/>
                <a:sym typeface="Arial"/>
              </a:defRPr>
            </a:pPr>
          </a:p>
          <a:p>
            <a:pPr>
              <a:defRPr b="1" sz="1500">
                <a:latin typeface="Arial"/>
                <a:ea typeface="Arial"/>
                <a:cs typeface="Arial"/>
                <a:sym typeface="Arial"/>
              </a:defRPr>
            </a:pPr>
            <a:r>
              <a:t>….and watch your teammates’ work</a:t>
            </a:r>
          </a:p>
        </p:txBody>
      </p:sp>
      <p:pic>
        <p:nvPicPr>
          <p:cNvPr id="371" name="Picture 15" descr="Picture 15"/>
          <p:cNvPicPr>
            <a:picLocks noChangeAspect="1"/>
          </p:cNvPicPr>
          <p:nvPr/>
        </p:nvPicPr>
        <p:blipFill>
          <a:blip r:embed="rId4">
            <a:extLst/>
          </a:blip>
          <a:stretch>
            <a:fillRect/>
          </a:stretch>
        </p:blipFill>
        <p:spPr>
          <a:xfrm>
            <a:off x="304797" y="2815237"/>
            <a:ext cx="1828801" cy="1651001"/>
          </a:xfrm>
          <a:prstGeom prst="rect">
            <a:avLst/>
          </a:prstGeom>
          <a:ln w="12700">
            <a:miter lim="400000"/>
          </a:ln>
        </p:spPr>
      </p:pic>
      <p:grpSp>
        <p:nvGrpSpPr>
          <p:cNvPr id="374" name="Rounded Rectangular Callout 1"/>
          <p:cNvGrpSpPr/>
          <p:nvPr/>
        </p:nvGrpSpPr>
        <p:grpSpPr>
          <a:xfrm>
            <a:off x="1477511" y="3180956"/>
            <a:ext cx="5511982" cy="1634487"/>
            <a:chOff x="0" y="0"/>
            <a:chExt cx="5511980" cy="1634486"/>
          </a:xfrm>
        </p:grpSpPr>
        <p:sp>
          <p:nvSpPr>
            <p:cNvPr id="372" name="Shape"/>
            <p:cNvSpPr/>
            <p:nvPr/>
          </p:nvSpPr>
          <p:spPr>
            <a:xfrm>
              <a:off x="0" y="0"/>
              <a:ext cx="5511981" cy="16344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23" y="3600"/>
                  </a:moveTo>
                  <a:cubicBezTo>
                    <a:pt x="6123" y="1612"/>
                    <a:pt x="6601" y="0"/>
                    <a:pt x="7191" y="0"/>
                  </a:cubicBezTo>
                  <a:lnTo>
                    <a:pt x="8703" y="0"/>
                  </a:lnTo>
                  <a:lnTo>
                    <a:pt x="20532" y="0"/>
                  </a:lnTo>
                  <a:cubicBezTo>
                    <a:pt x="21122" y="0"/>
                    <a:pt x="21600" y="1612"/>
                    <a:pt x="21600" y="3600"/>
                  </a:cubicBezTo>
                  <a:lnTo>
                    <a:pt x="21600" y="3600"/>
                  </a:lnTo>
                  <a:lnTo>
                    <a:pt x="21600" y="18000"/>
                  </a:lnTo>
                  <a:cubicBezTo>
                    <a:pt x="21600" y="19988"/>
                    <a:pt x="21122" y="21600"/>
                    <a:pt x="20532" y="21600"/>
                  </a:cubicBezTo>
                  <a:lnTo>
                    <a:pt x="7191" y="21600"/>
                  </a:lnTo>
                  <a:cubicBezTo>
                    <a:pt x="6601" y="21600"/>
                    <a:pt x="6123" y="19988"/>
                    <a:pt x="6123" y="18000"/>
                  </a:cubicBezTo>
                  <a:lnTo>
                    <a:pt x="6123" y="9000"/>
                  </a:lnTo>
                  <a:lnTo>
                    <a:pt x="0" y="7671"/>
                  </a:lnTo>
                  <a:lnTo>
                    <a:pt x="6123" y="3600"/>
                  </a:ln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sp>
          <p:nvSpPr>
            <p:cNvPr id="373" name="Today we fret and pull  on wheels, ignore our regular loss  of time……"/>
            <p:cNvSpPr txBox="1"/>
            <p:nvPr/>
          </p:nvSpPr>
          <p:spPr>
            <a:xfrm>
              <a:off x="1642340" y="104775"/>
              <a:ext cx="3789853" cy="1424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r>
                <a:t>Today we fret and pull </a:t>
              </a:r>
              <a:br/>
              <a:r>
                <a:t>on wheels, ignore our regular loss </a:t>
              </a:r>
              <a:br/>
              <a:r>
                <a:t>of time…</a:t>
              </a:r>
            </a:p>
            <a:p>
              <a:pPr/>
            </a:p>
            <a:p>
              <a:pPr/>
              <a:r>
                <a:t>…or maybe we should just use git</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Title 1"/>
          <p:cNvSpPr txBox="1"/>
          <p:nvPr>
            <p:ph type="title"/>
          </p:nvPr>
        </p:nvSpPr>
        <p:spPr>
          <a:xfrm>
            <a:off x="304799" y="-1"/>
            <a:ext cx="5470528" cy="653856"/>
          </a:xfrm>
          <a:prstGeom prst="rect">
            <a:avLst/>
          </a:prstGeom>
        </p:spPr>
        <p:txBody>
          <a:bodyPr/>
          <a:lstStyle/>
          <a:p>
            <a:pPr/>
            <a:r>
              <a:t>Support Team</a:t>
            </a:r>
          </a:p>
        </p:txBody>
      </p:sp>
      <p:sp>
        <p:nvSpPr>
          <p:cNvPr id="79" name="Content Placeholder 2"/>
          <p:cNvSpPr txBox="1"/>
          <p:nvPr/>
        </p:nvSpPr>
        <p:spPr>
          <a:xfrm>
            <a:off x="289559" y="762000"/>
            <a:ext cx="8583816" cy="55999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indent="228600">
              <a:lnSpc>
                <a:spcPct val="90000"/>
              </a:lnSpc>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Instructors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TAs </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Student Success Team</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Career Coaches</a:t>
            </a:r>
            <a:endParaRPr sz="2800"/>
          </a:p>
          <a:p>
            <a:pPr marL="571500" indent="-342900">
              <a:lnSpc>
                <a:spcPct val="90000"/>
              </a:lnSpc>
              <a:buSzPct val="100000"/>
              <a:buFont typeface="Arial"/>
              <a:buChar char="•"/>
              <a:defRPr sz="2400">
                <a:latin typeface="Arial"/>
                <a:ea typeface="Arial"/>
                <a:cs typeface="Arial"/>
                <a:sym typeface="Arial"/>
              </a:defRPr>
            </a:pPr>
          </a:p>
          <a:p>
            <a:pPr marL="571500" indent="-342900">
              <a:lnSpc>
                <a:spcPct val="90000"/>
              </a:lnSpc>
              <a:buSzPct val="100000"/>
              <a:buFont typeface="Arial"/>
              <a:buChar char="•"/>
              <a:defRPr sz="2400">
                <a:latin typeface="Arial"/>
                <a:ea typeface="Arial"/>
                <a:cs typeface="Arial"/>
                <a:sym typeface="Arial"/>
              </a:defRPr>
            </a:pPr>
            <a:r>
              <a:t>Everyone Else!</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11"/>
          <p:cNvSpPr txBox="1"/>
          <p:nvPr>
            <p:ph type="title"/>
          </p:nvPr>
        </p:nvSpPr>
        <p:spPr>
          <a:xfrm>
            <a:off x="304797" y="-3"/>
            <a:ext cx="5470532" cy="653860"/>
          </a:xfrm>
          <a:prstGeom prst="rect">
            <a:avLst/>
          </a:prstGeom>
        </p:spPr>
        <p:txBody>
          <a:bodyPr/>
          <a:lstStyle/>
          <a:p>
            <a:pPr/>
            <a:r>
              <a:t>Version Control</a:t>
            </a:r>
          </a:p>
        </p:txBody>
      </p:sp>
      <p:sp>
        <p:nvSpPr>
          <p:cNvPr id="377" name="Shape 312"/>
          <p:cNvSpPr txBox="1"/>
          <p:nvPr/>
        </p:nvSpPr>
        <p:spPr>
          <a:xfrm>
            <a:off x="443344" y="914399"/>
            <a:ext cx="8229601" cy="50598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indent="228600" defTabSz="685800">
              <a:defRPr b="1" sz="2800"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b="1" sz="2400" u="sng">
                <a:latin typeface="Arial"/>
                <a:ea typeface="Arial"/>
                <a:cs typeface="Arial"/>
                <a:sym typeface="Arial"/>
              </a:defRPr>
            </a:pPr>
          </a:p>
          <a:p>
            <a:pPr indent="228600" defTabSz="685800">
              <a:defRPr b="1" sz="2800" u="sng">
                <a:latin typeface="Arial"/>
                <a:ea typeface="Arial"/>
                <a:cs typeface="Arial"/>
                <a:sym typeface="Arial"/>
              </a:defRPr>
            </a:pPr>
            <a:r>
              <a:t>The Benefits of Git:</a:t>
            </a:r>
            <a:endParaRPr sz="2400"/>
          </a:p>
          <a:p>
            <a:pPr indent="228600" defTabSz="685800">
              <a:defRPr b="1" sz="2400" u="sng">
                <a:latin typeface="Arial"/>
                <a:ea typeface="Arial"/>
                <a:cs typeface="Arial"/>
                <a:sym typeface="Arial"/>
              </a:defRPr>
            </a:pPr>
          </a:p>
          <a:p>
            <a:pPr marL="742950" indent="-514350" defTabSz="685800">
              <a:buSzPct val="100000"/>
              <a:buAutoNum type="arabicPeriod" startAt="1"/>
              <a:defRPr sz="2800">
                <a:latin typeface="Arial"/>
                <a:ea typeface="Arial"/>
                <a:cs typeface="Arial"/>
                <a:sym typeface="Arial"/>
              </a:defRPr>
            </a:pPr>
            <a:r>
              <a:t>A process for resolving conflicts in code.</a:t>
            </a:r>
            <a:endParaRPr sz="2400"/>
          </a:p>
          <a:p>
            <a:pPr marL="742950" indent="-514350" defTabSz="685800">
              <a:buSzPct val="100000"/>
              <a:buAutoNum type="arabicPeriod" startAt="1"/>
              <a:defRPr sz="2400">
                <a:latin typeface="Arial"/>
                <a:ea typeface="Arial"/>
                <a:cs typeface="Arial"/>
                <a:sym typeface="Arial"/>
              </a:defRPr>
            </a:pPr>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400">
                <a:latin typeface="Arial"/>
                <a:ea typeface="Arial"/>
                <a:cs typeface="Arial"/>
                <a:sym typeface="Arial"/>
              </a:defRPr>
            </a:pPr>
          </a:p>
          <a:p>
            <a:pPr indent="228600" defTabSz="685800">
              <a:defRPr b="1" sz="2400" u="sng">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14"/>
          <p:cNvSpPr txBox="1"/>
          <p:nvPr>
            <p:ph type="title"/>
          </p:nvPr>
        </p:nvSpPr>
        <p:spPr>
          <a:xfrm>
            <a:off x="304797" y="-3"/>
            <a:ext cx="5470532" cy="653860"/>
          </a:xfrm>
          <a:prstGeom prst="rect">
            <a:avLst/>
          </a:prstGeom>
        </p:spPr>
        <p:txBody>
          <a:bodyPr/>
          <a:lstStyle/>
          <a:p>
            <a:pPr/>
            <a:r>
              <a:t>The Group Project</a:t>
            </a:r>
          </a:p>
        </p:txBody>
      </p:sp>
      <p:sp>
        <p:nvSpPr>
          <p:cNvPr id="380" name="Shape 316"/>
          <p:cNvSpPr txBox="1"/>
          <p:nvPr/>
        </p:nvSpPr>
        <p:spPr>
          <a:xfrm>
            <a:off x="3550451" y="5778379"/>
            <a:ext cx="1561462"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Anne’s branch</a:t>
            </a:r>
          </a:p>
        </p:txBody>
      </p:sp>
      <p:sp>
        <p:nvSpPr>
          <p:cNvPr id="381" name="Shape 317"/>
          <p:cNvSpPr txBox="1"/>
          <p:nvPr/>
        </p:nvSpPr>
        <p:spPr>
          <a:xfrm>
            <a:off x="582411" y="5784520"/>
            <a:ext cx="1504218" cy="33837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700">
                <a:latin typeface="Arial"/>
                <a:ea typeface="Arial"/>
                <a:cs typeface="Arial"/>
                <a:sym typeface="Arial"/>
              </a:defRPr>
            </a:lvl1pPr>
          </a:lstStyle>
          <a:p>
            <a:pPr/>
            <a:r>
              <a:t>Maya’s branch</a:t>
            </a:r>
          </a:p>
        </p:txBody>
      </p:sp>
      <p:sp>
        <p:nvSpPr>
          <p:cNvPr id="382" name="Shape 319"/>
          <p:cNvSpPr/>
          <p:nvPr/>
        </p:nvSpPr>
        <p:spPr>
          <a:xfrm>
            <a:off x="4077653" y="1232798"/>
            <a:ext cx="1268096" cy="1271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sp>
        <p:nvSpPr>
          <p:cNvPr id="383" name="Shape 320"/>
          <p:cNvSpPr/>
          <p:nvPr/>
        </p:nvSpPr>
        <p:spPr>
          <a:xfrm flipH="1">
            <a:off x="2537403" y="3073867"/>
            <a:ext cx="1670180" cy="956710"/>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84" name="Shape 321"/>
          <p:cNvSpPr/>
          <p:nvPr/>
        </p:nvSpPr>
        <p:spPr>
          <a:xfrm>
            <a:off x="4570031" y="3062846"/>
            <a:ext cx="3" cy="919226"/>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85" name="Shape 322"/>
          <p:cNvSpPr txBox="1"/>
          <p:nvPr/>
        </p:nvSpPr>
        <p:spPr>
          <a:xfrm>
            <a:off x="3873424" y="2621496"/>
            <a:ext cx="1730233"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Personal branch</a:t>
            </a:r>
          </a:p>
        </p:txBody>
      </p:sp>
      <p:sp>
        <p:nvSpPr>
          <p:cNvPr id="386" name="Shape 323"/>
          <p:cNvSpPr txBox="1"/>
          <p:nvPr/>
        </p:nvSpPr>
        <p:spPr>
          <a:xfrm>
            <a:off x="3935040" y="694554"/>
            <a:ext cx="1553313"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Master Branch</a:t>
            </a:r>
          </a:p>
        </p:txBody>
      </p:sp>
      <p:sp>
        <p:nvSpPr>
          <p:cNvPr id="387" name="Shape 325"/>
          <p:cNvSpPr txBox="1"/>
          <p:nvPr/>
        </p:nvSpPr>
        <p:spPr>
          <a:xfrm>
            <a:off x="6519515" y="5769131"/>
            <a:ext cx="1306966"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Gil’s branch</a:t>
            </a:r>
          </a:p>
        </p:txBody>
      </p:sp>
      <p:sp>
        <p:nvSpPr>
          <p:cNvPr id="388" name="Shape 326"/>
          <p:cNvSpPr/>
          <p:nvPr/>
        </p:nvSpPr>
        <p:spPr>
          <a:xfrm>
            <a:off x="5295897" y="3132375"/>
            <a:ext cx="1212610" cy="604105"/>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89" name="Shape 327"/>
          <p:cNvSpPr txBox="1"/>
          <p:nvPr/>
        </p:nvSpPr>
        <p:spPr>
          <a:xfrm>
            <a:off x="6144381" y="1718679"/>
            <a:ext cx="2634698"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vl1pPr>
          </a:lstStyle>
          <a:p>
            <a:pPr/>
            <a:r>
              <a:t>‘Branch’ = personal copy</a:t>
            </a:r>
          </a:p>
        </p:txBody>
      </p:sp>
      <p:pic>
        <p:nvPicPr>
          <p:cNvPr id="390" name="Picture 15" descr="Picture 15"/>
          <p:cNvPicPr>
            <a:picLocks noChangeAspect="1"/>
          </p:cNvPicPr>
          <p:nvPr/>
        </p:nvPicPr>
        <p:blipFill>
          <a:blip r:embed="rId2">
            <a:extLst/>
          </a:blip>
          <a:stretch>
            <a:fillRect/>
          </a:stretch>
        </p:blipFill>
        <p:spPr>
          <a:xfrm>
            <a:off x="830671" y="4074731"/>
            <a:ext cx="1142420" cy="1658568"/>
          </a:xfrm>
          <a:prstGeom prst="rect">
            <a:avLst/>
          </a:prstGeom>
          <a:ln w="12700">
            <a:miter lim="400000"/>
          </a:ln>
        </p:spPr>
      </p:pic>
      <p:pic>
        <p:nvPicPr>
          <p:cNvPr id="391" name="Picture 16" descr="Picture 16"/>
          <p:cNvPicPr>
            <a:picLocks noChangeAspect="1"/>
          </p:cNvPicPr>
          <p:nvPr/>
        </p:nvPicPr>
        <p:blipFill>
          <a:blip r:embed="rId3">
            <a:extLst/>
          </a:blip>
          <a:stretch>
            <a:fillRect/>
          </a:stretch>
        </p:blipFill>
        <p:spPr>
          <a:xfrm>
            <a:off x="3659556" y="4030472"/>
            <a:ext cx="1828801" cy="1651001"/>
          </a:xfrm>
          <a:prstGeom prst="rect">
            <a:avLst/>
          </a:prstGeom>
          <a:ln w="12700">
            <a:miter lim="400000"/>
          </a:ln>
        </p:spPr>
      </p:pic>
      <p:pic>
        <p:nvPicPr>
          <p:cNvPr id="392" name="Picture 17" descr="Picture 17"/>
          <p:cNvPicPr>
            <a:picLocks noChangeAspect="1"/>
          </p:cNvPicPr>
          <p:nvPr/>
        </p:nvPicPr>
        <p:blipFill>
          <a:blip r:embed="rId4">
            <a:extLst/>
          </a:blip>
          <a:stretch>
            <a:fillRect/>
          </a:stretch>
        </p:blipFill>
        <p:spPr>
          <a:xfrm>
            <a:off x="6431095" y="3899567"/>
            <a:ext cx="1487451" cy="178493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29"/>
          <p:cNvSpPr txBox="1"/>
          <p:nvPr>
            <p:ph type="title"/>
          </p:nvPr>
        </p:nvSpPr>
        <p:spPr>
          <a:xfrm>
            <a:off x="304797" y="-3"/>
            <a:ext cx="5470532" cy="653860"/>
          </a:xfrm>
          <a:prstGeom prst="rect">
            <a:avLst/>
          </a:prstGeom>
        </p:spPr>
        <p:txBody>
          <a:bodyPr/>
          <a:lstStyle/>
          <a:p>
            <a:pPr/>
            <a:r>
              <a:t>The team goes to work</a:t>
            </a:r>
          </a:p>
        </p:txBody>
      </p:sp>
      <p:pic>
        <p:nvPicPr>
          <p:cNvPr id="395" name="Picture 10" descr="Picture 10"/>
          <p:cNvPicPr>
            <a:picLocks noChangeAspect="1"/>
          </p:cNvPicPr>
          <p:nvPr/>
        </p:nvPicPr>
        <p:blipFill>
          <a:blip r:embed="rId2">
            <a:extLst/>
          </a:blip>
          <a:stretch>
            <a:fillRect/>
          </a:stretch>
        </p:blipFill>
        <p:spPr>
          <a:xfrm>
            <a:off x="629570" y="776764"/>
            <a:ext cx="1611060" cy="2338935"/>
          </a:xfrm>
          <a:prstGeom prst="rect">
            <a:avLst/>
          </a:prstGeom>
          <a:ln w="12700">
            <a:miter lim="400000"/>
          </a:ln>
        </p:spPr>
      </p:pic>
      <p:pic>
        <p:nvPicPr>
          <p:cNvPr id="396" name="Picture 11" descr="Picture 11"/>
          <p:cNvPicPr>
            <a:picLocks noChangeAspect="1"/>
          </p:cNvPicPr>
          <p:nvPr/>
        </p:nvPicPr>
        <p:blipFill>
          <a:blip r:embed="rId3">
            <a:extLst/>
          </a:blip>
          <a:stretch>
            <a:fillRect/>
          </a:stretch>
        </p:blipFill>
        <p:spPr>
          <a:xfrm>
            <a:off x="304800" y="3849563"/>
            <a:ext cx="1942175" cy="2330609"/>
          </a:xfrm>
          <a:prstGeom prst="rect">
            <a:avLst/>
          </a:prstGeom>
          <a:ln w="12700">
            <a:miter lim="400000"/>
          </a:ln>
        </p:spPr>
      </p:pic>
      <p:sp>
        <p:nvSpPr>
          <p:cNvPr id="397" name="Shape 265"/>
          <p:cNvSpPr txBox="1"/>
          <p:nvPr/>
        </p:nvSpPr>
        <p:spPr>
          <a:xfrm>
            <a:off x="2365828" y="913355"/>
            <a:ext cx="4080526" cy="1297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600"/>
            </a:pPr>
            <a:r>
              <a:t>&lt;ul&gt;</a:t>
            </a:r>
          </a:p>
          <a:p>
            <a:pPr>
              <a:defRPr sz="1600"/>
            </a:pPr>
            <a:r>
              <a:t>    &lt;li&gt;</a:t>
            </a:r>
            <a:r>
              <a:t>On the Pulse of Morning</a:t>
            </a:r>
            <a:r>
              <a:t>&lt;/li&gt;</a:t>
            </a:r>
            <a:br/>
            <a:r>
              <a:t>    &lt;li&gt;</a:t>
            </a:r>
            <a:r>
              <a:t>I Know Why the Caged Bird Sings</a:t>
            </a:r>
            <a:r>
              <a:t>&lt;/li&gt;</a:t>
            </a:r>
            <a:br/>
            <a:r>
              <a:t>    &lt;li&gt;</a:t>
            </a:r>
            <a:r>
              <a:t>And Still I Rise</a:t>
            </a:r>
            <a:r>
              <a:t>&lt;/li&gt;</a:t>
            </a:r>
          </a:p>
          <a:p>
            <a:pPr>
              <a:defRPr sz="1600"/>
            </a:pPr>
            <a:r>
              <a:t>&lt;/ul&gt;</a:t>
            </a:r>
          </a:p>
        </p:txBody>
      </p:sp>
      <p:sp>
        <p:nvSpPr>
          <p:cNvPr id="398" name="Shape 266"/>
          <p:cNvSpPr txBox="1"/>
          <p:nvPr/>
        </p:nvSpPr>
        <p:spPr>
          <a:xfrm>
            <a:off x="2546873" y="4558238"/>
            <a:ext cx="4471648" cy="1297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600"/>
            </a:pPr>
            <a:r>
              <a:t>&lt;ul&gt;</a:t>
            </a:r>
          </a:p>
          <a:p>
            <a:pPr>
              <a:defRPr sz="1600"/>
            </a:pPr>
            <a:r>
              <a:t>    &lt;li&gt;</a:t>
            </a:r>
            <a:r>
              <a:t>Free Will</a:t>
            </a:r>
            <a:r>
              <a:t>&lt;/li&gt;</a:t>
            </a:r>
            <a:br/>
            <a:r>
              <a:t>    &lt;li&gt;</a:t>
            </a:r>
            <a:r>
              <a:t>Pieces of a Man</a:t>
            </a:r>
            <a:r>
              <a:t>&lt;/li&gt;</a:t>
            </a:r>
            <a:br/>
            <a:r>
              <a:t>    &lt;li&gt;</a:t>
            </a:r>
            <a:r>
              <a:t>The Revolution will not be Televised</a:t>
            </a:r>
            <a:r>
              <a:t>&lt;/li&gt;</a:t>
            </a:r>
          </a:p>
          <a:p>
            <a:pPr>
              <a:defRPr sz="1600"/>
            </a:pPr>
            <a:r>
              <a:t>&lt;/ul&gt;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336"/>
          <p:cNvSpPr txBox="1"/>
          <p:nvPr/>
        </p:nvSpPr>
        <p:spPr>
          <a:xfrm>
            <a:off x="304800" y="75953"/>
            <a:ext cx="6477000" cy="4370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atin typeface="Arial"/>
                <a:ea typeface="Arial"/>
                <a:cs typeface="Arial"/>
                <a:sym typeface="Arial"/>
              </a:defRPr>
            </a:lvl1pPr>
          </a:lstStyle>
          <a:p>
            <a:pPr/>
            <a:r>
              <a:t>Maya pushes first</a:t>
            </a:r>
          </a:p>
        </p:txBody>
      </p:sp>
      <p:sp>
        <p:nvSpPr>
          <p:cNvPr id="401" name="Shape 337"/>
          <p:cNvSpPr txBox="1"/>
          <p:nvPr/>
        </p:nvSpPr>
        <p:spPr>
          <a:xfrm>
            <a:off x="2462633" y="1061591"/>
            <a:ext cx="1476071"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Master Copy</a:t>
            </a:r>
          </a:p>
        </p:txBody>
      </p:sp>
      <p:sp>
        <p:nvSpPr>
          <p:cNvPr id="402" name="Shape 338"/>
          <p:cNvSpPr txBox="1"/>
          <p:nvPr/>
        </p:nvSpPr>
        <p:spPr>
          <a:xfrm>
            <a:off x="1934535" y="5820092"/>
            <a:ext cx="1709249"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Maya’s Branch</a:t>
            </a:r>
          </a:p>
        </p:txBody>
      </p:sp>
      <p:pic>
        <p:nvPicPr>
          <p:cNvPr id="403" name="image3.jpeg" descr="image3.jpeg"/>
          <p:cNvPicPr>
            <a:picLocks noChangeAspect="1"/>
          </p:cNvPicPr>
          <p:nvPr/>
        </p:nvPicPr>
        <p:blipFill>
          <a:blip r:embed="rId2">
            <a:extLst/>
          </a:blip>
          <a:stretch>
            <a:fillRect/>
          </a:stretch>
        </p:blipFill>
        <p:spPr>
          <a:xfrm>
            <a:off x="2488095" y="1512500"/>
            <a:ext cx="880839" cy="880838"/>
          </a:xfrm>
          <a:prstGeom prst="rect">
            <a:avLst/>
          </a:prstGeom>
          <a:ln w="12700">
            <a:miter lim="400000"/>
          </a:ln>
        </p:spPr>
      </p:pic>
      <p:sp>
        <p:nvSpPr>
          <p:cNvPr id="404" name="Shape 340"/>
          <p:cNvSpPr txBox="1"/>
          <p:nvPr/>
        </p:nvSpPr>
        <p:spPr>
          <a:xfrm>
            <a:off x="2693384" y="2422779"/>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1</a:t>
            </a:r>
          </a:p>
        </p:txBody>
      </p:sp>
      <p:pic>
        <p:nvPicPr>
          <p:cNvPr id="405" name="image3.jpeg" descr="image3.jpeg"/>
          <p:cNvPicPr>
            <a:picLocks noChangeAspect="1"/>
          </p:cNvPicPr>
          <p:nvPr/>
        </p:nvPicPr>
        <p:blipFill>
          <a:blip r:embed="rId2">
            <a:extLst/>
          </a:blip>
          <a:stretch>
            <a:fillRect/>
          </a:stretch>
        </p:blipFill>
        <p:spPr>
          <a:xfrm>
            <a:off x="2552893" y="4931243"/>
            <a:ext cx="880838" cy="880838"/>
          </a:xfrm>
          <a:prstGeom prst="rect">
            <a:avLst/>
          </a:prstGeom>
          <a:ln w="12700">
            <a:miter lim="400000"/>
          </a:ln>
        </p:spPr>
      </p:pic>
      <p:sp>
        <p:nvSpPr>
          <p:cNvPr id="406" name="Shape 342"/>
          <p:cNvSpPr/>
          <p:nvPr/>
        </p:nvSpPr>
        <p:spPr>
          <a:xfrm rot="16200000">
            <a:off x="1727855" y="3638424"/>
            <a:ext cx="2572938" cy="1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1"/>
                </a:cubicBezTo>
                <a:cubicBezTo>
                  <a:pt x="10800" y="16200"/>
                  <a:pt x="16200" y="21600"/>
                  <a:pt x="21600" y="21600"/>
                </a:cubicBezTo>
              </a:path>
            </a:pathLst>
          </a:custGeom>
          <a:ln w="63500">
            <a:solidFill>
              <a:schemeClr val="accent1"/>
            </a:solidFill>
            <a:miter/>
            <a:tailEnd type="triangle"/>
          </a:ln>
        </p:spPr>
        <p:txBody>
          <a:bodyPr lIns="45719" rIns="45719" anchor="ctr"/>
          <a:lstStyle/>
          <a:p>
            <a:pPr/>
          </a:p>
        </p:txBody>
      </p:sp>
      <p:sp>
        <p:nvSpPr>
          <p:cNvPr id="407" name="Shape 343"/>
          <p:cNvSpPr txBox="1"/>
          <p:nvPr/>
        </p:nvSpPr>
        <p:spPr>
          <a:xfrm>
            <a:off x="4307656" y="3077416"/>
            <a:ext cx="3833046" cy="8984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t>Maya </a:t>
            </a:r>
            <a:r>
              <a:rPr b="1"/>
              <a:t>pushes (uploads) </a:t>
            </a:r>
            <a:r>
              <a:t>her code changes into the main branch.</a:t>
            </a:r>
          </a:p>
          <a:p>
            <a:pPr>
              <a:defRPr sz="1400" u="sng">
                <a:latin typeface="Arial"/>
                <a:ea typeface="Arial"/>
                <a:cs typeface="Arial"/>
                <a:sym typeface="Arial"/>
              </a:defRPr>
            </a:pPr>
          </a:p>
          <a:p>
            <a:pPr>
              <a:defRPr b="1" sz="1400">
                <a:latin typeface="Arial"/>
                <a:ea typeface="Arial"/>
                <a:cs typeface="Arial"/>
                <a:sym typeface="Arial"/>
              </a:defRPr>
            </a:pPr>
            <a:r>
              <a:t>No code conflicts.</a:t>
            </a:r>
            <a:r>
              <a:rPr b="0"/>
              <a:t>  </a:t>
            </a:r>
          </a:p>
        </p:txBody>
      </p:sp>
      <p:pic>
        <p:nvPicPr>
          <p:cNvPr id="408" name="Picture 1" descr="Picture 1"/>
          <p:cNvPicPr>
            <a:picLocks noChangeAspect="1"/>
          </p:cNvPicPr>
          <p:nvPr/>
        </p:nvPicPr>
        <p:blipFill>
          <a:blip r:embed="rId3">
            <a:extLst/>
          </a:blip>
          <a:stretch>
            <a:fillRect/>
          </a:stretch>
        </p:blipFill>
        <p:spPr>
          <a:xfrm>
            <a:off x="508017" y="4496170"/>
            <a:ext cx="1281251" cy="175098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345"/>
          <p:cNvSpPr txBox="1"/>
          <p:nvPr>
            <p:ph type="title"/>
          </p:nvPr>
        </p:nvSpPr>
        <p:spPr>
          <a:xfrm>
            <a:off x="304800" y="-2"/>
            <a:ext cx="5470527" cy="653858"/>
          </a:xfrm>
          <a:prstGeom prst="rect">
            <a:avLst/>
          </a:prstGeom>
        </p:spPr>
        <p:txBody>
          <a:bodyPr/>
          <a:lstStyle/>
          <a:p>
            <a:pPr/>
            <a:r>
              <a:t>Gil’s edits are ready</a:t>
            </a:r>
          </a:p>
        </p:txBody>
      </p:sp>
      <p:sp>
        <p:nvSpPr>
          <p:cNvPr id="411" name="Shape 346"/>
          <p:cNvSpPr txBox="1"/>
          <p:nvPr/>
        </p:nvSpPr>
        <p:spPr>
          <a:xfrm>
            <a:off x="721481" y="1649727"/>
            <a:ext cx="8306725"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a:lvl1pPr>
          </a:lstStyle>
          <a:p>
            <a:pPr/>
            <a:r>
              <a:t>Rule:  pull first, then push your changes</a:t>
            </a:r>
          </a:p>
        </p:txBody>
      </p:sp>
      <p:sp>
        <p:nvSpPr>
          <p:cNvPr id="412" name="Shape 347"/>
          <p:cNvSpPr txBox="1"/>
          <p:nvPr/>
        </p:nvSpPr>
        <p:spPr>
          <a:xfrm>
            <a:off x="3058280" y="3839835"/>
            <a:ext cx="642821"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a:lvl1pPr>
          </a:lstStyle>
          <a:p>
            <a:pPr/>
            <a:r>
              <a:t>Ok</a:t>
            </a:r>
          </a:p>
        </p:txBody>
      </p:sp>
      <p:pic>
        <p:nvPicPr>
          <p:cNvPr id="413" name="Picture 5" descr="Picture 5"/>
          <p:cNvPicPr>
            <a:picLocks noChangeAspect="1"/>
          </p:cNvPicPr>
          <p:nvPr/>
        </p:nvPicPr>
        <p:blipFill>
          <a:blip r:embed="rId2">
            <a:extLst/>
          </a:blip>
          <a:stretch>
            <a:fillRect/>
          </a:stretch>
        </p:blipFill>
        <p:spPr>
          <a:xfrm>
            <a:off x="810638" y="2986950"/>
            <a:ext cx="1942175" cy="23306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350"/>
          <p:cNvSpPr txBox="1"/>
          <p:nvPr/>
        </p:nvSpPr>
        <p:spPr>
          <a:xfrm>
            <a:off x="304800" y="75953"/>
            <a:ext cx="6477000" cy="4370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atin typeface="Arial"/>
                <a:ea typeface="Arial"/>
                <a:cs typeface="Arial"/>
                <a:sym typeface="Arial"/>
              </a:defRPr>
            </a:lvl1pPr>
          </a:lstStyle>
          <a:p>
            <a:pPr/>
            <a:r>
              <a:t>Gil pulls latest changes</a:t>
            </a:r>
          </a:p>
        </p:txBody>
      </p:sp>
      <p:sp>
        <p:nvSpPr>
          <p:cNvPr id="416" name="Shape 351"/>
          <p:cNvSpPr txBox="1"/>
          <p:nvPr/>
        </p:nvSpPr>
        <p:spPr>
          <a:xfrm>
            <a:off x="2945233" y="1163191"/>
            <a:ext cx="1476071"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Master Copy</a:t>
            </a:r>
          </a:p>
        </p:txBody>
      </p:sp>
      <p:pic>
        <p:nvPicPr>
          <p:cNvPr id="417" name="image3.jpeg" descr="image3.jpeg"/>
          <p:cNvPicPr>
            <a:picLocks noChangeAspect="1"/>
          </p:cNvPicPr>
          <p:nvPr/>
        </p:nvPicPr>
        <p:blipFill>
          <a:blip r:embed="rId2">
            <a:extLst/>
          </a:blip>
          <a:stretch>
            <a:fillRect/>
          </a:stretch>
        </p:blipFill>
        <p:spPr>
          <a:xfrm>
            <a:off x="2950910" y="1578698"/>
            <a:ext cx="880838" cy="880836"/>
          </a:xfrm>
          <a:prstGeom prst="rect">
            <a:avLst/>
          </a:prstGeom>
          <a:ln w="12700">
            <a:miter lim="400000"/>
          </a:ln>
        </p:spPr>
      </p:pic>
      <p:sp>
        <p:nvSpPr>
          <p:cNvPr id="418" name="Shape 353"/>
          <p:cNvSpPr txBox="1"/>
          <p:nvPr/>
        </p:nvSpPr>
        <p:spPr>
          <a:xfrm>
            <a:off x="3175984" y="2524379"/>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1</a:t>
            </a:r>
          </a:p>
        </p:txBody>
      </p:sp>
      <p:sp>
        <p:nvSpPr>
          <p:cNvPr id="419" name="Shape 355"/>
          <p:cNvSpPr/>
          <p:nvPr/>
        </p:nvSpPr>
        <p:spPr>
          <a:xfrm>
            <a:off x="3543297" y="2686911"/>
            <a:ext cx="4" cy="148417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0" name="Shape 356"/>
          <p:cNvSpPr txBox="1"/>
          <p:nvPr/>
        </p:nvSpPr>
        <p:spPr>
          <a:xfrm>
            <a:off x="2861959" y="5653018"/>
            <a:ext cx="144225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Gil’s Branch</a:t>
            </a:r>
          </a:p>
        </p:txBody>
      </p:sp>
      <p:pic>
        <p:nvPicPr>
          <p:cNvPr id="421" name="image3.jpeg" descr="image3.jpeg"/>
          <p:cNvPicPr>
            <a:picLocks noChangeAspect="1"/>
          </p:cNvPicPr>
          <p:nvPr/>
        </p:nvPicPr>
        <p:blipFill>
          <a:blip r:embed="rId2">
            <a:extLst/>
          </a:blip>
          <a:stretch>
            <a:fillRect/>
          </a:stretch>
        </p:blipFill>
        <p:spPr>
          <a:xfrm>
            <a:off x="3167951" y="4675270"/>
            <a:ext cx="880836" cy="880838"/>
          </a:xfrm>
          <a:prstGeom prst="rect">
            <a:avLst/>
          </a:prstGeom>
          <a:ln w="12700">
            <a:miter lim="400000"/>
          </a:ln>
        </p:spPr>
      </p:pic>
      <p:pic>
        <p:nvPicPr>
          <p:cNvPr id="422" name="Picture 9" descr="Picture 9"/>
          <p:cNvPicPr>
            <a:picLocks noChangeAspect="1"/>
          </p:cNvPicPr>
          <p:nvPr/>
        </p:nvPicPr>
        <p:blipFill>
          <a:blip r:embed="rId3">
            <a:extLst/>
          </a:blip>
          <a:stretch>
            <a:fillRect/>
          </a:stretch>
        </p:blipFill>
        <p:spPr>
          <a:xfrm>
            <a:off x="304800" y="3849563"/>
            <a:ext cx="1942175" cy="23306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359"/>
          <p:cNvSpPr txBox="1"/>
          <p:nvPr/>
        </p:nvSpPr>
        <p:spPr>
          <a:xfrm>
            <a:off x="304800" y="75953"/>
            <a:ext cx="6477000" cy="4370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atin typeface="Arial"/>
                <a:ea typeface="Arial"/>
                <a:cs typeface="Arial"/>
                <a:sym typeface="Arial"/>
              </a:defRPr>
            </a:lvl1pPr>
          </a:lstStyle>
          <a:p>
            <a:pPr/>
            <a:r>
              <a:t>Gil conflicts with master branch</a:t>
            </a:r>
          </a:p>
        </p:txBody>
      </p:sp>
      <p:sp>
        <p:nvSpPr>
          <p:cNvPr id="425" name="Shape 360"/>
          <p:cNvSpPr txBox="1"/>
          <p:nvPr/>
        </p:nvSpPr>
        <p:spPr>
          <a:xfrm>
            <a:off x="2945233" y="1163191"/>
            <a:ext cx="169217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Master Branch</a:t>
            </a:r>
          </a:p>
        </p:txBody>
      </p:sp>
      <p:pic>
        <p:nvPicPr>
          <p:cNvPr id="426" name="image3.jpeg" descr="image3.jpeg"/>
          <p:cNvPicPr>
            <a:picLocks noChangeAspect="1"/>
          </p:cNvPicPr>
          <p:nvPr/>
        </p:nvPicPr>
        <p:blipFill>
          <a:blip r:embed="rId2">
            <a:extLst/>
          </a:blip>
          <a:stretch>
            <a:fillRect/>
          </a:stretch>
        </p:blipFill>
        <p:spPr>
          <a:xfrm>
            <a:off x="2950910" y="1578698"/>
            <a:ext cx="880838" cy="880836"/>
          </a:xfrm>
          <a:prstGeom prst="rect">
            <a:avLst/>
          </a:prstGeom>
          <a:ln w="12700">
            <a:miter lim="400000"/>
          </a:ln>
        </p:spPr>
      </p:pic>
      <p:sp>
        <p:nvSpPr>
          <p:cNvPr id="427" name="Shape 362"/>
          <p:cNvSpPr txBox="1"/>
          <p:nvPr/>
        </p:nvSpPr>
        <p:spPr>
          <a:xfrm>
            <a:off x="3175984" y="2524379"/>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1</a:t>
            </a:r>
          </a:p>
        </p:txBody>
      </p:sp>
      <p:sp>
        <p:nvSpPr>
          <p:cNvPr id="428" name="Shape 364"/>
          <p:cNvSpPr/>
          <p:nvPr/>
        </p:nvSpPr>
        <p:spPr>
          <a:xfrm>
            <a:off x="3543297" y="2686911"/>
            <a:ext cx="4" cy="148417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9" name="Shape 365"/>
          <p:cNvSpPr txBox="1"/>
          <p:nvPr/>
        </p:nvSpPr>
        <p:spPr>
          <a:xfrm>
            <a:off x="2549003" y="4236444"/>
            <a:ext cx="4581371" cy="169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FF0000"/>
                </a:solidFill>
              </a:defRPr>
            </a:pPr>
            <a:r>
              <a:t> &lt;li&gt;On the Pulse of Morning&lt;/li&gt;</a:t>
            </a:r>
            <a:br/>
            <a:r>
              <a:t> &lt;li&gt;I Know Why the Caged Bird Sings&lt;/li&gt;</a:t>
            </a:r>
            <a:br/>
            <a:r>
              <a:t> &lt;li&gt;And Still I Rise&lt;/li&gt;</a:t>
            </a:r>
          </a:p>
          <a:p>
            <a:pPr>
              <a:defRPr>
                <a:solidFill>
                  <a:srgbClr val="FF0000"/>
                </a:solidFill>
              </a:defRPr>
            </a:pPr>
            <a:r>
              <a:t>&lt;li&gt;On the Pulse of Morning&lt;/li&gt;</a:t>
            </a:r>
            <a:br/>
            <a:r>
              <a:t> &lt;li&gt;I Know Why the Caged Bird Sings&lt;/li&gt;</a:t>
            </a:r>
            <a:br/>
            <a:r>
              <a:t> &lt;li&gt;And Still I Rise&lt;/li&gt;</a:t>
            </a:r>
          </a:p>
        </p:txBody>
      </p:sp>
      <p:sp>
        <p:nvSpPr>
          <p:cNvPr id="430" name="Shape 366"/>
          <p:cNvSpPr txBox="1"/>
          <p:nvPr/>
        </p:nvSpPr>
        <p:spPr>
          <a:xfrm>
            <a:off x="6983662" y="4903192"/>
            <a:ext cx="2041321" cy="358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Git sees a conflict.</a:t>
            </a:r>
          </a:p>
        </p:txBody>
      </p:sp>
      <p:pic>
        <p:nvPicPr>
          <p:cNvPr id="431" name="Picture 9" descr="Picture 9"/>
          <p:cNvPicPr>
            <a:picLocks noChangeAspect="1"/>
          </p:cNvPicPr>
          <p:nvPr/>
        </p:nvPicPr>
        <p:blipFill>
          <a:blip r:embed="rId3">
            <a:extLst/>
          </a:blip>
          <a:stretch>
            <a:fillRect/>
          </a:stretch>
        </p:blipFill>
        <p:spPr>
          <a:xfrm>
            <a:off x="421532" y="3916958"/>
            <a:ext cx="1942175" cy="23306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368"/>
          <p:cNvSpPr txBox="1"/>
          <p:nvPr>
            <p:ph type="title"/>
          </p:nvPr>
        </p:nvSpPr>
        <p:spPr>
          <a:xfrm>
            <a:off x="304800" y="-2"/>
            <a:ext cx="5470527" cy="653858"/>
          </a:xfrm>
          <a:prstGeom prst="rect">
            <a:avLst/>
          </a:prstGeom>
        </p:spPr>
        <p:txBody>
          <a:bodyPr/>
          <a:lstStyle/>
          <a:p>
            <a:pPr/>
            <a:r>
              <a:t>Kobe resolves</a:t>
            </a:r>
          </a:p>
        </p:txBody>
      </p:sp>
      <p:sp>
        <p:nvSpPr>
          <p:cNvPr id="434" name="Shape 369"/>
          <p:cNvSpPr txBox="1"/>
          <p:nvPr/>
        </p:nvSpPr>
        <p:spPr>
          <a:xfrm>
            <a:off x="5378448" y="1776189"/>
            <a:ext cx="2606681"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400"/>
            </a:pPr>
            <a:r>
              <a:t>&lt;ul&gt; </a:t>
            </a:r>
          </a:p>
          <a:p>
            <a:pPr>
              <a:defRPr sz="2400"/>
            </a:pPr>
            <a:r>
              <a:t>    &lt;li&gt;Poems&lt;/li&gt;</a:t>
            </a:r>
            <a:br/>
            <a:r>
              <a:t>    &lt;li&gt;Albums&lt;/li&gt;</a:t>
            </a:r>
            <a:br/>
            <a:r>
              <a:t>    &lt;li&gt;Songs&lt;/li&gt;</a:t>
            </a:r>
          </a:p>
          <a:p>
            <a:pPr>
              <a:defRPr sz="2400"/>
            </a:pPr>
            <a:r>
              <a:t>&lt;/ul&gt;</a:t>
            </a:r>
          </a:p>
        </p:txBody>
      </p:sp>
      <p:sp>
        <p:nvSpPr>
          <p:cNvPr id="435" name="Shape 370"/>
          <p:cNvSpPr txBox="1"/>
          <p:nvPr/>
        </p:nvSpPr>
        <p:spPr>
          <a:xfrm>
            <a:off x="428104" y="1925042"/>
            <a:ext cx="4348177" cy="2225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FF0000"/>
                </a:solidFill>
              </a:defRPr>
            </a:pPr>
            <a:r>
              <a:t> &lt;li&gt;On the Pulse of Morning&lt;/li&gt;</a:t>
            </a:r>
            <a:br/>
            <a:r>
              <a:t> &lt;li&gt;I Know Why the Caged Bird Sings&lt;/li&gt;</a:t>
            </a:r>
            <a:br/>
            <a:r>
              <a:t> &lt;li&gt;And Still I Rise&lt;/li&gt;</a:t>
            </a:r>
          </a:p>
          <a:p>
            <a:pPr>
              <a:defRPr>
                <a:solidFill>
                  <a:srgbClr val="FF0000"/>
                </a:solidFill>
              </a:defRPr>
            </a:pPr>
            <a:r>
              <a:t>&lt;li&gt;On the Pulse of Morning&lt;/li&gt;</a:t>
            </a:r>
            <a:br/>
            <a:r>
              <a:t> &lt;li&gt;I Know Why the Caged Bird Sings&lt;/li&gt;</a:t>
            </a:r>
            <a:br/>
            <a:r>
              <a:t> &lt;li&gt;And Still I Rise&lt;/li&gt;</a:t>
            </a:r>
          </a:p>
        </p:txBody>
      </p:sp>
      <p:sp>
        <p:nvSpPr>
          <p:cNvPr id="436" name="Shape 372"/>
          <p:cNvSpPr/>
          <p:nvPr/>
        </p:nvSpPr>
        <p:spPr>
          <a:xfrm flipV="1">
            <a:off x="3229582" y="2782111"/>
            <a:ext cx="2383278" cy="19456"/>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37" name="Shape 374"/>
          <p:cNvSpPr txBox="1"/>
          <p:nvPr/>
        </p:nvSpPr>
        <p:spPr>
          <a:xfrm>
            <a:off x="6075059" y="4649718"/>
            <a:ext cx="144225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Gil’s Branch</a:t>
            </a:r>
          </a:p>
        </p:txBody>
      </p:sp>
      <p:pic>
        <p:nvPicPr>
          <p:cNvPr id="438" name="image3.jpeg" descr="image3.jpeg"/>
          <p:cNvPicPr>
            <a:picLocks noChangeAspect="1"/>
          </p:cNvPicPr>
          <p:nvPr/>
        </p:nvPicPr>
        <p:blipFill>
          <a:blip r:embed="rId2">
            <a:extLst/>
          </a:blip>
          <a:stretch>
            <a:fillRect/>
          </a:stretch>
        </p:blipFill>
        <p:spPr>
          <a:xfrm>
            <a:off x="6381050" y="3671970"/>
            <a:ext cx="880838" cy="8808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377"/>
          <p:cNvSpPr txBox="1"/>
          <p:nvPr/>
        </p:nvSpPr>
        <p:spPr>
          <a:xfrm>
            <a:off x="304800" y="75953"/>
            <a:ext cx="6477000" cy="4370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atin typeface="Arial"/>
                <a:ea typeface="Arial"/>
                <a:cs typeface="Arial"/>
                <a:sym typeface="Arial"/>
              </a:defRPr>
            </a:lvl1pPr>
          </a:lstStyle>
          <a:p>
            <a:pPr/>
            <a:r>
              <a:t>Gil fixes and pushes</a:t>
            </a:r>
          </a:p>
        </p:txBody>
      </p:sp>
      <p:sp>
        <p:nvSpPr>
          <p:cNvPr id="441" name="Shape 378"/>
          <p:cNvSpPr txBox="1"/>
          <p:nvPr/>
        </p:nvSpPr>
        <p:spPr>
          <a:xfrm>
            <a:off x="2462633" y="1061591"/>
            <a:ext cx="169217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Master Branch</a:t>
            </a:r>
          </a:p>
        </p:txBody>
      </p:sp>
      <p:sp>
        <p:nvSpPr>
          <p:cNvPr id="442" name="Shape 379"/>
          <p:cNvSpPr txBox="1"/>
          <p:nvPr/>
        </p:nvSpPr>
        <p:spPr>
          <a:xfrm>
            <a:off x="3173148" y="5912327"/>
            <a:ext cx="1442251"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Gil’s Branch</a:t>
            </a:r>
          </a:p>
        </p:txBody>
      </p:sp>
      <p:pic>
        <p:nvPicPr>
          <p:cNvPr id="443" name="image3.jpeg" descr="image3.jpeg"/>
          <p:cNvPicPr>
            <a:picLocks noChangeAspect="1"/>
          </p:cNvPicPr>
          <p:nvPr/>
        </p:nvPicPr>
        <p:blipFill>
          <a:blip r:embed="rId2">
            <a:extLst/>
          </a:blip>
          <a:stretch>
            <a:fillRect/>
          </a:stretch>
        </p:blipFill>
        <p:spPr>
          <a:xfrm>
            <a:off x="2488095" y="1512500"/>
            <a:ext cx="880839" cy="880838"/>
          </a:xfrm>
          <a:prstGeom prst="rect">
            <a:avLst/>
          </a:prstGeom>
          <a:ln w="12700">
            <a:miter lim="400000"/>
          </a:ln>
        </p:spPr>
      </p:pic>
      <p:sp>
        <p:nvSpPr>
          <p:cNvPr id="444" name="Shape 381"/>
          <p:cNvSpPr txBox="1"/>
          <p:nvPr/>
        </p:nvSpPr>
        <p:spPr>
          <a:xfrm>
            <a:off x="2693384" y="2422779"/>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1</a:t>
            </a:r>
          </a:p>
        </p:txBody>
      </p:sp>
      <p:pic>
        <p:nvPicPr>
          <p:cNvPr id="445" name="image3.jpeg" descr="image3.jpeg"/>
          <p:cNvPicPr>
            <a:picLocks noChangeAspect="1"/>
          </p:cNvPicPr>
          <p:nvPr/>
        </p:nvPicPr>
        <p:blipFill>
          <a:blip r:embed="rId2">
            <a:extLst/>
          </a:blip>
          <a:stretch>
            <a:fillRect/>
          </a:stretch>
        </p:blipFill>
        <p:spPr>
          <a:xfrm>
            <a:off x="3451878" y="4966272"/>
            <a:ext cx="880838" cy="880838"/>
          </a:xfrm>
          <a:prstGeom prst="rect">
            <a:avLst/>
          </a:prstGeom>
          <a:ln w="12700">
            <a:miter lim="400000"/>
          </a:ln>
        </p:spPr>
      </p:pic>
      <p:sp>
        <p:nvSpPr>
          <p:cNvPr id="446" name="Shape 383"/>
          <p:cNvSpPr/>
          <p:nvPr/>
        </p:nvSpPr>
        <p:spPr>
          <a:xfrm rot="16200000">
            <a:off x="2779092" y="3838403"/>
            <a:ext cx="2243037" cy="1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400" y="21600"/>
                  <a:pt x="10800" y="16200"/>
                  <a:pt x="10800" y="10799"/>
                </a:cubicBezTo>
                <a:cubicBezTo>
                  <a:pt x="10800" y="5400"/>
                  <a:pt x="16200" y="0"/>
                  <a:pt x="21600" y="0"/>
                </a:cubicBezTo>
              </a:path>
            </a:pathLst>
          </a:custGeom>
          <a:ln w="63500">
            <a:solidFill>
              <a:schemeClr val="accent1"/>
            </a:solidFill>
            <a:miter/>
            <a:tailEnd type="triangle"/>
          </a:ln>
        </p:spPr>
        <p:txBody>
          <a:bodyPr lIns="45719" rIns="45719" anchor="ctr"/>
          <a:lstStyle/>
          <a:p>
            <a:pPr/>
          </a:p>
        </p:txBody>
      </p:sp>
      <p:sp>
        <p:nvSpPr>
          <p:cNvPr id="447" name="Shape 384"/>
          <p:cNvSpPr txBox="1"/>
          <p:nvPr/>
        </p:nvSpPr>
        <p:spPr>
          <a:xfrm>
            <a:off x="4307656" y="3077416"/>
            <a:ext cx="3833046" cy="8984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t>Gil </a:t>
            </a:r>
            <a:r>
              <a:rPr b="1"/>
              <a:t>pushes (uploads) </a:t>
            </a:r>
            <a:r>
              <a:t>his revision the main branch.</a:t>
            </a:r>
          </a:p>
          <a:p>
            <a:pPr>
              <a:defRPr sz="1400" u="sng">
                <a:latin typeface="Arial"/>
                <a:ea typeface="Arial"/>
                <a:cs typeface="Arial"/>
                <a:sym typeface="Arial"/>
              </a:defRPr>
            </a:pPr>
          </a:p>
          <a:p>
            <a:pPr>
              <a:defRPr b="1" sz="1400">
                <a:latin typeface="Arial"/>
                <a:ea typeface="Arial"/>
                <a:cs typeface="Arial"/>
                <a:sym typeface="Arial"/>
              </a:defRPr>
            </a:pPr>
            <a:r>
              <a:t>No code conflicts.</a:t>
            </a:r>
            <a:r>
              <a:rPr b="0"/>
              <a:t>  </a:t>
            </a:r>
          </a:p>
        </p:txBody>
      </p:sp>
      <p:pic>
        <p:nvPicPr>
          <p:cNvPr id="448" name="image3.jpeg" descr="image3.jpeg"/>
          <p:cNvPicPr>
            <a:picLocks noChangeAspect="1"/>
          </p:cNvPicPr>
          <p:nvPr/>
        </p:nvPicPr>
        <p:blipFill>
          <a:blip r:embed="rId2">
            <a:extLst/>
          </a:blip>
          <a:stretch>
            <a:fillRect/>
          </a:stretch>
        </p:blipFill>
        <p:spPr>
          <a:xfrm>
            <a:off x="3592996" y="1487100"/>
            <a:ext cx="880838" cy="880838"/>
          </a:xfrm>
          <a:prstGeom prst="rect">
            <a:avLst/>
          </a:prstGeom>
          <a:ln w="12700">
            <a:miter lim="400000"/>
          </a:ln>
        </p:spPr>
      </p:pic>
      <p:sp>
        <p:nvSpPr>
          <p:cNvPr id="449" name="Shape 387"/>
          <p:cNvSpPr txBox="1"/>
          <p:nvPr/>
        </p:nvSpPr>
        <p:spPr>
          <a:xfrm>
            <a:off x="3810984" y="2384679"/>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2</a:t>
            </a:r>
          </a:p>
        </p:txBody>
      </p:sp>
      <p:sp>
        <p:nvSpPr>
          <p:cNvPr id="450" name="Shape 388"/>
          <p:cNvSpPr txBox="1"/>
          <p:nvPr/>
        </p:nvSpPr>
        <p:spPr>
          <a:xfrm>
            <a:off x="5067203" y="4455462"/>
            <a:ext cx="2606682"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400"/>
            </a:pPr>
            <a:r>
              <a:t>&lt;ul&gt; </a:t>
            </a:r>
          </a:p>
          <a:p>
            <a:pPr>
              <a:defRPr sz="2400"/>
            </a:pPr>
            <a:r>
              <a:t>    &lt;li&gt;Poems&lt;/li&gt;</a:t>
            </a:r>
            <a:br/>
            <a:r>
              <a:t>    &lt;li&gt;Albums&lt;/li&gt;</a:t>
            </a:r>
            <a:br/>
            <a:r>
              <a:t>    &lt;li&gt;Songs&lt;/li&gt;</a:t>
            </a:r>
          </a:p>
          <a:p>
            <a:pPr>
              <a:defRPr sz="2400"/>
            </a:pPr>
            <a:r>
              <a:t>&lt;/ul&gt;</a:t>
            </a:r>
          </a:p>
        </p:txBody>
      </p:sp>
      <p:pic>
        <p:nvPicPr>
          <p:cNvPr id="451" name="Picture 1" descr="Picture 1"/>
          <p:cNvPicPr>
            <a:picLocks noChangeAspect="1"/>
          </p:cNvPicPr>
          <p:nvPr/>
        </p:nvPicPr>
        <p:blipFill>
          <a:blip r:embed="rId3">
            <a:extLst/>
          </a:blip>
          <a:srcRect l="24078" t="0" r="0" b="0"/>
          <a:stretch>
            <a:fillRect/>
          </a:stretch>
        </p:blipFill>
        <p:spPr>
          <a:xfrm>
            <a:off x="535020" y="4111421"/>
            <a:ext cx="2410543" cy="22733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390"/>
          <p:cNvSpPr txBox="1"/>
          <p:nvPr>
            <p:ph type="title"/>
          </p:nvPr>
        </p:nvSpPr>
        <p:spPr>
          <a:xfrm>
            <a:off x="304800" y="-2"/>
            <a:ext cx="5470527" cy="653858"/>
          </a:xfrm>
          <a:prstGeom prst="rect">
            <a:avLst/>
          </a:prstGeom>
        </p:spPr>
        <p:txBody>
          <a:bodyPr/>
          <a:lstStyle/>
          <a:p>
            <a:pPr/>
            <a:r>
              <a:t>Anne starts her work</a:t>
            </a:r>
          </a:p>
        </p:txBody>
      </p:sp>
      <p:sp>
        <p:nvSpPr>
          <p:cNvPr id="454" name="Shape 391"/>
          <p:cNvSpPr txBox="1"/>
          <p:nvPr/>
        </p:nvSpPr>
        <p:spPr>
          <a:xfrm>
            <a:off x="721481" y="1649728"/>
            <a:ext cx="8306725"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a:lvl1pPr>
          </a:lstStyle>
          <a:p>
            <a:pPr/>
            <a:r>
              <a:t>Rule:  pull first, then push your changes</a:t>
            </a:r>
          </a:p>
        </p:txBody>
      </p:sp>
      <p:pic>
        <p:nvPicPr>
          <p:cNvPr id="455" name="Picture 5" descr="Picture 5"/>
          <p:cNvPicPr>
            <a:picLocks noChangeAspect="1"/>
          </p:cNvPicPr>
          <p:nvPr/>
        </p:nvPicPr>
        <p:blipFill>
          <a:blip r:embed="rId2">
            <a:extLst/>
          </a:blip>
          <a:stretch>
            <a:fillRect/>
          </a:stretch>
        </p:blipFill>
        <p:spPr>
          <a:xfrm>
            <a:off x="1003905" y="3446814"/>
            <a:ext cx="1828801" cy="1651001"/>
          </a:xfrm>
          <a:prstGeom prst="rect">
            <a:avLst/>
          </a:prstGeom>
          <a:ln w="12700">
            <a:miter lim="400000"/>
          </a:ln>
        </p:spPr>
      </p:pic>
      <p:grpSp>
        <p:nvGrpSpPr>
          <p:cNvPr id="458" name="Rounded Rectangular Callout 6"/>
          <p:cNvGrpSpPr/>
          <p:nvPr/>
        </p:nvGrpSpPr>
        <p:grpSpPr>
          <a:xfrm>
            <a:off x="2408304" y="3293147"/>
            <a:ext cx="5492512" cy="1958337"/>
            <a:chOff x="0" y="0"/>
            <a:chExt cx="5492510" cy="1958336"/>
          </a:xfrm>
        </p:grpSpPr>
        <p:sp>
          <p:nvSpPr>
            <p:cNvPr id="456" name="Shape"/>
            <p:cNvSpPr/>
            <p:nvPr/>
          </p:nvSpPr>
          <p:spPr>
            <a:xfrm>
              <a:off x="0" y="8691"/>
              <a:ext cx="5492511" cy="1940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068" y="3600"/>
                  </a:moveTo>
                  <a:cubicBezTo>
                    <a:pt x="6068" y="1612"/>
                    <a:pt x="6638" y="0"/>
                    <a:pt x="7341" y="0"/>
                  </a:cubicBezTo>
                  <a:lnTo>
                    <a:pt x="8657" y="0"/>
                  </a:lnTo>
                  <a:lnTo>
                    <a:pt x="20328" y="0"/>
                  </a:lnTo>
                  <a:cubicBezTo>
                    <a:pt x="21030" y="0"/>
                    <a:pt x="21600" y="1612"/>
                    <a:pt x="21600" y="3600"/>
                  </a:cubicBezTo>
                  <a:lnTo>
                    <a:pt x="21600" y="3600"/>
                  </a:lnTo>
                  <a:lnTo>
                    <a:pt x="21600" y="18000"/>
                  </a:lnTo>
                  <a:cubicBezTo>
                    <a:pt x="21600" y="19988"/>
                    <a:pt x="21030" y="21600"/>
                    <a:pt x="20328" y="21600"/>
                  </a:cubicBezTo>
                  <a:lnTo>
                    <a:pt x="7341" y="21600"/>
                  </a:lnTo>
                  <a:cubicBezTo>
                    <a:pt x="6638" y="21600"/>
                    <a:pt x="6068" y="19988"/>
                    <a:pt x="6068" y="18000"/>
                  </a:cubicBezTo>
                  <a:lnTo>
                    <a:pt x="6068" y="9000"/>
                  </a:lnTo>
                  <a:lnTo>
                    <a:pt x="0" y="9078"/>
                  </a:lnTo>
                  <a:lnTo>
                    <a:pt x="6068" y="3600"/>
                  </a:lnTo>
                  <a:close/>
                </a:path>
              </a:pathLst>
            </a:custGeom>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p>
          </p:txBody>
        </p:sp>
        <p:sp>
          <p:nvSpPr>
            <p:cNvPr id="457" name="look into my face and you will know that crimes dropped upon me…"/>
            <p:cNvSpPr txBox="1"/>
            <p:nvPr/>
          </p:nvSpPr>
          <p:spPr>
            <a:xfrm>
              <a:off x="1637830" y="0"/>
              <a:ext cx="3759932" cy="19583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i="1"/>
              </a:pPr>
              <a:r>
                <a:t>look into my face</a:t>
              </a:r>
              <a:br/>
              <a:r>
                <a:t>and you will know that crimes dropped upon me</a:t>
              </a:r>
            </a:p>
            <a:p>
              <a:pPr>
                <a:defRPr i="1"/>
              </a:pPr>
              <a:r>
                <a:t>as from a high building…</a:t>
              </a:r>
              <a:br/>
            </a:p>
            <a:p>
              <a:pPr/>
              <a:r>
                <a:t>…by which I mean, I broke the rules.</a:t>
              </a:r>
            </a:p>
          </p:txBody>
        </p:sp>
      </p:gr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 name="Title 1"/>
          <p:cNvSpPr txBox="1"/>
          <p:nvPr>
            <p:ph type="title"/>
          </p:nvPr>
        </p:nvSpPr>
        <p:spPr>
          <a:xfrm>
            <a:off x="304799" y="-1"/>
            <a:ext cx="5470528" cy="653856"/>
          </a:xfrm>
          <a:prstGeom prst="rect">
            <a:avLst/>
          </a:prstGeom>
        </p:spPr>
        <p:txBody>
          <a:bodyPr/>
          <a:lstStyle/>
          <a:p>
            <a:pPr/>
            <a:r>
              <a:t>But Remember…</a:t>
            </a:r>
          </a:p>
        </p:txBody>
      </p:sp>
      <p:sp>
        <p:nvSpPr>
          <p:cNvPr id="84" name="Content Placeholder 2"/>
          <p:cNvSpPr txBox="1"/>
          <p:nvPr/>
        </p:nvSpPr>
        <p:spPr>
          <a:xfrm>
            <a:off x="289559" y="762000"/>
            <a:ext cx="8583816" cy="26619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395"/>
          <p:cNvSpPr txBox="1"/>
          <p:nvPr/>
        </p:nvSpPr>
        <p:spPr>
          <a:xfrm>
            <a:off x="304800" y="75953"/>
            <a:ext cx="6477000" cy="43706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latin typeface="Arial"/>
                <a:ea typeface="Arial"/>
                <a:cs typeface="Arial"/>
                <a:sym typeface="Arial"/>
              </a:defRPr>
            </a:lvl1pPr>
          </a:lstStyle>
          <a:p>
            <a:pPr/>
            <a:r>
              <a:t>Anne pushes</a:t>
            </a:r>
          </a:p>
        </p:txBody>
      </p:sp>
      <p:sp>
        <p:nvSpPr>
          <p:cNvPr id="461" name="Shape 396"/>
          <p:cNvSpPr txBox="1"/>
          <p:nvPr/>
        </p:nvSpPr>
        <p:spPr>
          <a:xfrm>
            <a:off x="1141833" y="1112391"/>
            <a:ext cx="169217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Master Branch</a:t>
            </a:r>
          </a:p>
        </p:txBody>
      </p:sp>
      <p:sp>
        <p:nvSpPr>
          <p:cNvPr id="462" name="Shape 397"/>
          <p:cNvSpPr txBox="1"/>
          <p:nvPr/>
        </p:nvSpPr>
        <p:spPr>
          <a:xfrm>
            <a:off x="3173148" y="5912327"/>
            <a:ext cx="1708914"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Anne’s Branch</a:t>
            </a:r>
          </a:p>
        </p:txBody>
      </p:sp>
      <p:pic>
        <p:nvPicPr>
          <p:cNvPr id="463" name="image3.jpeg" descr="image3.jpeg"/>
          <p:cNvPicPr>
            <a:picLocks noChangeAspect="1"/>
          </p:cNvPicPr>
          <p:nvPr/>
        </p:nvPicPr>
        <p:blipFill>
          <a:blip r:embed="rId2">
            <a:extLst/>
          </a:blip>
          <a:stretch>
            <a:fillRect/>
          </a:stretch>
        </p:blipFill>
        <p:spPr>
          <a:xfrm>
            <a:off x="1243495" y="1567342"/>
            <a:ext cx="880839" cy="880839"/>
          </a:xfrm>
          <a:prstGeom prst="rect">
            <a:avLst/>
          </a:prstGeom>
          <a:ln w="12700">
            <a:miter lim="400000"/>
          </a:ln>
        </p:spPr>
      </p:pic>
      <p:sp>
        <p:nvSpPr>
          <p:cNvPr id="464" name="Shape 399"/>
          <p:cNvSpPr txBox="1"/>
          <p:nvPr/>
        </p:nvSpPr>
        <p:spPr>
          <a:xfrm>
            <a:off x="1372582" y="2473579"/>
            <a:ext cx="217148"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1</a:t>
            </a:r>
          </a:p>
        </p:txBody>
      </p:sp>
      <p:pic>
        <p:nvPicPr>
          <p:cNvPr id="465" name="image3.jpeg" descr="image3.jpeg"/>
          <p:cNvPicPr>
            <a:picLocks noChangeAspect="1"/>
          </p:cNvPicPr>
          <p:nvPr/>
        </p:nvPicPr>
        <p:blipFill>
          <a:blip r:embed="rId2">
            <a:extLst/>
          </a:blip>
          <a:stretch>
            <a:fillRect/>
          </a:stretch>
        </p:blipFill>
        <p:spPr>
          <a:xfrm>
            <a:off x="3451881" y="4966272"/>
            <a:ext cx="880838" cy="880838"/>
          </a:xfrm>
          <a:prstGeom prst="rect">
            <a:avLst/>
          </a:prstGeom>
          <a:ln w="12700">
            <a:miter lim="400000"/>
          </a:ln>
        </p:spPr>
      </p:pic>
      <p:sp>
        <p:nvSpPr>
          <p:cNvPr id="466" name="Shape 401"/>
          <p:cNvSpPr/>
          <p:nvPr/>
        </p:nvSpPr>
        <p:spPr>
          <a:xfrm rot="16200000">
            <a:off x="2779092" y="3838403"/>
            <a:ext cx="2243037" cy="1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5400" y="21600"/>
                  <a:pt x="10800" y="16200"/>
                  <a:pt x="10800" y="10799"/>
                </a:cubicBezTo>
                <a:cubicBezTo>
                  <a:pt x="10800" y="5400"/>
                  <a:pt x="16200" y="0"/>
                  <a:pt x="21600" y="0"/>
                </a:cubicBezTo>
              </a:path>
            </a:pathLst>
          </a:custGeom>
          <a:ln w="63500">
            <a:solidFill>
              <a:schemeClr val="accent1"/>
            </a:solidFill>
            <a:miter/>
            <a:tailEnd type="triangle"/>
          </a:ln>
        </p:spPr>
        <p:txBody>
          <a:bodyPr lIns="45719" rIns="45719" anchor="ctr"/>
          <a:lstStyle/>
          <a:p>
            <a:pPr/>
          </a:p>
        </p:txBody>
      </p:sp>
      <p:sp>
        <p:nvSpPr>
          <p:cNvPr id="467" name="Shape 402"/>
          <p:cNvSpPr txBox="1"/>
          <p:nvPr/>
        </p:nvSpPr>
        <p:spPr>
          <a:xfrm>
            <a:off x="4307656" y="3077416"/>
            <a:ext cx="3833046" cy="8984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t>Anne dude </a:t>
            </a:r>
            <a:r>
              <a:rPr b="1"/>
              <a:t>pushes (uploads) </a:t>
            </a:r>
            <a:r>
              <a:t>her revision the main branch.  No code conflicts.  </a:t>
            </a:r>
          </a:p>
          <a:p>
            <a:pPr>
              <a:defRPr sz="1400">
                <a:latin typeface="Arial"/>
                <a:ea typeface="Arial"/>
                <a:cs typeface="Arial"/>
                <a:sym typeface="Arial"/>
              </a:defRPr>
            </a:pPr>
          </a:p>
          <a:p>
            <a:pPr>
              <a:defRPr sz="1400">
                <a:solidFill>
                  <a:srgbClr val="FF2600"/>
                </a:solidFill>
                <a:latin typeface="Arial"/>
                <a:ea typeface="Arial"/>
                <a:cs typeface="Arial"/>
                <a:sym typeface="Arial"/>
              </a:defRPr>
            </a:pPr>
            <a:r>
              <a:t>Not what we want.</a:t>
            </a:r>
          </a:p>
        </p:txBody>
      </p:sp>
      <p:pic>
        <p:nvPicPr>
          <p:cNvPr id="468" name="image3.jpeg" descr="image3.jpeg"/>
          <p:cNvPicPr>
            <a:picLocks noChangeAspect="1"/>
          </p:cNvPicPr>
          <p:nvPr/>
        </p:nvPicPr>
        <p:blipFill>
          <a:blip r:embed="rId2">
            <a:extLst/>
          </a:blip>
          <a:stretch>
            <a:fillRect/>
          </a:stretch>
        </p:blipFill>
        <p:spPr>
          <a:xfrm>
            <a:off x="2399195" y="1537900"/>
            <a:ext cx="880839" cy="880838"/>
          </a:xfrm>
          <a:prstGeom prst="rect">
            <a:avLst/>
          </a:prstGeom>
          <a:ln w="12700">
            <a:miter lim="400000"/>
          </a:ln>
        </p:spPr>
      </p:pic>
      <p:sp>
        <p:nvSpPr>
          <p:cNvPr id="469" name="Shape 404"/>
          <p:cNvSpPr txBox="1"/>
          <p:nvPr/>
        </p:nvSpPr>
        <p:spPr>
          <a:xfrm>
            <a:off x="2604484" y="2448179"/>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2</a:t>
            </a:r>
          </a:p>
        </p:txBody>
      </p:sp>
      <p:sp>
        <p:nvSpPr>
          <p:cNvPr id="470" name="Shape 406"/>
          <p:cNvSpPr txBox="1"/>
          <p:nvPr/>
        </p:nvSpPr>
        <p:spPr>
          <a:xfrm>
            <a:off x="5236883" y="4262682"/>
            <a:ext cx="4077847"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400"/>
            </a:pPr>
            <a:r>
              <a:t>&lt;ul&gt; </a:t>
            </a:r>
          </a:p>
          <a:p>
            <a:pPr>
              <a:defRPr sz="2400"/>
            </a:pPr>
            <a:r>
              <a:t>    &lt;li&gt;The Double Image&lt;/li&gt;</a:t>
            </a:r>
            <a:br/>
            <a:r>
              <a:t>    &lt;li&gt;Heart’s Needle&lt;/li&gt;</a:t>
            </a:r>
            <a:br/>
            <a:r>
              <a:t>    &lt;li&gt;Baby Picture&lt;/li&gt;</a:t>
            </a:r>
          </a:p>
          <a:p>
            <a:pPr>
              <a:defRPr sz="2400"/>
            </a:pPr>
            <a:r>
              <a:t>&lt;/ul&gt;</a:t>
            </a:r>
          </a:p>
        </p:txBody>
      </p:sp>
      <p:pic>
        <p:nvPicPr>
          <p:cNvPr id="471" name="image3.jpeg" descr="image3.jpeg"/>
          <p:cNvPicPr>
            <a:picLocks noChangeAspect="1"/>
          </p:cNvPicPr>
          <p:nvPr/>
        </p:nvPicPr>
        <p:blipFill>
          <a:blip r:embed="rId2">
            <a:extLst/>
          </a:blip>
          <a:stretch>
            <a:fillRect/>
          </a:stretch>
        </p:blipFill>
        <p:spPr>
          <a:xfrm>
            <a:off x="3554896" y="1537900"/>
            <a:ext cx="880838" cy="880838"/>
          </a:xfrm>
          <a:prstGeom prst="rect">
            <a:avLst/>
          </a:prstGeom>
          <a:ln w="12700">
            <a:miter lim="400000"/>
          </a:ln>
        </p:spPr>
      </p:pic>
      <p:sp>
        <p:nvSpPr>
          <p:cNvPr id="472" name="Shape 408"/>
          <p:cNvSpPr txBox="1"/>
          <p:nvPr/>
        </p:nvSpPr>
        <p:spPr>
          <a:xfrm>
            <a:off x="3659263" y="2477621"/>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3</a:t>
            </a:r>
          </a:p>
        </p:txBody>
      </p:sp>
      <p:pic>
        <p:nvPicPr>
          <p:cNvPr id="473" name="Picture 15" descr="Picture 15"/>
          <p:cNvPicPr>
            <a:picLocks noChangeAspect="1"/>
          </p:cNvPicPr>
          <p:nvPr/>
        </p:nvPicPr>
        <p:blipFill>
          <a:blip r:embed="rId3">
            <a:extLst/>
          </a:blip>
          <a:stretch>
            <a:fillRect/>
          </a:stretch>
        </p:blipFill>
        <p:spPr>
          <a:xfrm>
            <a:off x="884258" y="4611987"/>
            <a:ext cx="1828801" cy="1651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hape 410"/>
          <p:cNvSpPr txBox="1"/>
          <p:nvPr>
            <p:ph type="title"/>
          </p:nvPr>
        </p:nvSpPr>
        <p:spPr>
          <a:xfrm>
            <a:off x="304800" y="-2"/>
            <a:ext cx="5470527" cy="653858"/>
          </a:xfrm>
          <a:prstGeom prst="rect">
            <a:avLst/>
          </a:prstGeom>
        </p:spPr>
        <p:txBody>
          <a:bodyPr/>
          <a:lstStyle/>
          <a:p>
            <a:pPr/>
            <a:r>
              <a:t>If Anne had made a pull first…</a:t>
            </a:r>
          </a:p>
        </p:txBody>
      </p:sp>
      <p:sp>
        <p:nvSpPr>
          <p:cNvPr id="476" name="Shape 411"/>
          <p:cNvSpPr txBox="1"/>
          <p:nvPr/>
        </p:nvSpPr>
        <p:spPr>
          <a:xfrm>
            <a:off x="2982515" y="2108007"/>
            <a:ext cx="4077847" cy="3647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400">
                <a:solidFill>
                  <a:srgbClr val="FF0000"/>
                </a:solidFill>
              </a:defRPr>
            </a:pPr>
            <a:r>
              <a:t>&lt;ul&gt; </a:t>
            </a:r>
          </a:p>
          <a:p>
            <a:pPr>
              <a:defRPr sz="2400">
                <a:solidFill>
                  <a:srgbClr val="FF0000"/>
                </a:solidFill>
              </a:defRPr>
            </a:pPr>
            <a:r>
              <a:t>    &lt;li&gt;The Double Image&lt;/li&gt;</a:t>
            </a:r>
            <a:br/>
            <a:r>
              <a:t>    &lt;li&gt;Heart’s Needle&lt;/li&gt;</a:t>
            </a:r>
            <a:br/>
            <a:r>
              <a:t>    &lt;li&gt;Baby Picture&lt;/li&gt;</a:t>
            </a:r>
          </a:p>
          <a:p>
            <a:pPr>
              <a:defRPr sz="2400">
                <a:solidFill>
                  <a:srgbClr val="FF0000"/>
                </a:solidFill>
              </a:defRPr>
            </a:pPr>
            <a:r>
              <a:t>&lt;/ul&gt;</a:t>
            </a:r>
          </a:p>
          <a:p>
            <a:pPr>
              <a:defRPr sz="2400">
                <a:solidFill>
                  <a:srgbClr val="FF0000"/>
                </a:solidFill>
              </a:defRPr>
            </a:pPr>
            <a:r>
              <a:t>&lt;ul&gt; </a:t>
            </a:r>
          </a:p>
          <a:p>
            <a:pPr>
              <a:defRPr sz="2400">
                <a:solidFill>
                  <a:srgbClr val="FF0000"/>
                </a:solidFill>
              </a:defRPr>
            </a:pPr>
            <a:r>
              <a:t>    &lt;li&gt;Poems&lt;/li&gt;</a:t>
            </a:r>
            <a:br/>
            <a:r>
              <a:t>    &lt;li&gt;Albums&lt;/li&gt;</a:t>
            </a:r>
            <a:br/>
            <a:r>
              <a:t>    &lt;li&gt;Songs&lt;/li&gt;</a:t>
            </a:r>
          </a:p>
          <a:p>
            <a:pPr>
              <a:defRPr sz="2400">
                <a:solidFill>
                  <a:srgbClr val="FF0000"/>
                </a:solidFill>
              </a:defRPr>
            </a:pPr>
            <a:r>
              <a:t>&lt;/ul&gt;</a:t>
            </a:r>
          </a:p>
        </p:txBody>
      </p:sp>
      <p:sp>
        <p:nvSpPr>
          <p:cNvPr id="477" name="Shape 412"/>
          <p:cNvSpPr txBox="1"/>
          <p:nvPr/>
        </p:nvSpPr>
        <p:spPr>
          <a:xfrm>
            <a:off x="3630755" y="1175254"/>
            <a:ext cx="1882484"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a:lvl1pPr>
          </a:lstStyle>
          <a:p>
            <a:pPr/>
            <a:r>
              <a:t>Conflict!</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15"/>
          <p:cNvSpPr txBox="1"/>
          <p:nvPr>
            <p:ph type="title"/>
          </p:nvPr>
        </p:nvSpPr>
        <p:spPr>
          <a:xfrm>
            <a:off x="304797" y="-3"/>
            <a:ext cx="5470532" cy="653860"/>
          </a:xfrm>
          <a:prstGeom prst="rect">
            <a:avLst/>
          </a:prstGeom>
        </p:spPr>
        <p:txBody>
          <a:bodyPr/>
          <a:lstStyle/>
          <a:p>
            <a:pPr/>
            <a:r>
              <a:t>The overwritten work is discovered</a:t>
            </a:r>
          </a:p>
        </p:txBody>
      </p:sp>
      <p:pic>
        <p:nvPicPr>
          <p:cNvPr id="480" name="image8.png" descr="image8.png"/>
          <p:cNvPicPr>
            <a:picLocks noChangeAspect="1"/>
          </p:cNvPicPr>
          <p:nvPr/>
        </p:nvPicPr>
        <p:blipFill>
          <a:blip r:embed="rId2">
            <a:extLst/>
          </a:blip>
          <a:stretch>
            <a:fillRect/>
          </a:stretch>
        </p:blipFill>
        <p:spPr>
          <a:xfrm>
            <a:off x="2387947" y="2004817"/>
            <a:ext cx="5470529" cy="3083820"/>
          </a:xfrm>
          <a:prstGeom prst="rect">
            <a:avLst/>
          </a:prstGeom>
          <a:ln w="12700">
            <a:miter lim="400000"/>
          </a:ln>
        </p:spPr>
      </p:pic>
      <p:pic>
        <p:nvPicPr>
          <p:cNvPr id="481" name="Picture 15" descr="Picture 15"/>
          <p:cNvPicPr>
            <a:picLocks noChangeAspect="1"/>
          </p:cNvPicPr>
          <p:nvPr/>
        </p:nvPicPr>
        <p:blipFill>
          <a:blip r:embed="rId3">
            <a:extLst/>
          </a:blip>
          <a:stretch>
            <a:fillRect/>
          </a:stretch>
        </p:blipFill>
        <p:spPr>
          <a:xfrm>
            <a:off x="171911" y="3923333"/>
            <a:ext cx="1942176" cy="2330608"/>
          </a:xfrm>
          <a:prstGeom prst="rect">
            <a:avLst/>
          </a:prstGeom>
          <a:ln w="12700">
            <a:miter lim="400000"/>
          </a:ln>
        </p:spPr>
      </p:pic>
      <p:pic>
        <p:nvPicPr>
          <p:cNvPr id="482" name="Picture 16" descr="Picture 16"/>
          <p:cNvPicPr>
            <a:picLocks noChangeAspect="1"/>
          </p:cNvPicPr>
          <p:nvPr/>
        </p:nvPicPr>
        <p:blipFill>
          <a:blip r:embed="rId4">
            <a:extLst/>
          </a:blip>
          <a:stretch>
            <a:fillRect/>
          </a:stretch>
        </p:blipFill>
        <p:spPr>
          <a:xfrm>
            <a:off x="337469" y="1207791"/>
            <a:ext cx="1611060" cy="2338936"/>
          </a:xfrm>
          <a:prstGeom prst="rect">
            <a:avLst/>
          </a:prstGeom>
          <a:ln w="12700">
            <a:miter lim="400000"/>
          </a:ln>
        </p:spPr>
      </p:pic>
      <p:pic>
        <p:nvPicPr>
          <p:cNvPr id="483" name="Picture 17" descr="Picture 17"/>
          <p:cNvPicPr>
            <a:picLocks noChangeAspect="1"/>
          </p:cNvPicPr>
          <p:nvPr/>
        </p:nvPicPr>
        <p:blipFill>
          <a:blip r:embed="rId5">
            <a:extLst/>
          </a:blip>
          <a:stretch>
            <a:fillRect/>
          </a:stretch>
        </p:blipFill>
        <p:spPr>
          <a:xfrm>
            <a:off x="3646913" y="3444668"/>
            <a:ext cx="1479563" cy="13357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hape 428"/>
          <p:cNvSpPr txBox="1"/>
          <p:nvPr>
            <p:ph type="title"/>
          </p:nvPr>
        </p:nvSpPr>
        <p:spPr>
          <a:xfrm>
            <a:off x="304799" y="-3"/>
            <a:ext cx="7046567" cy="653860"/>
          </a:xfrm>
          <a:prstGeom prst="rect">
            <a:avLst/>
          </a:prstGeom>
        </p:spPr>
        <p:txBody>
          <a:bodyPr/>
          <a:lstStyle/>
          <a:p>
            <a:pPr/>
            <a:r>
              <a:t>Roll Back</a:t>
            </a:r>
          </a:p>
        </p:txBody>
      </p:sp>
      <p:sp>
        <p:nvSpPr>
          <p:cNvPr id="486" name="Shape 431"/>
          <p:cNvSpPr txBox="1"/>
          <p:nvPr/>
        </p:nvSpPr>
        <p:spPr>
          <a:xfrm>
            <a:off x="2462633" y="1061591"/>
            <a:ext cx="1475960"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Main Branch</a:t>
            </a:r>
          </a:p>
        </p:txBody>
      </p:sp>
      <p:sp>
        <p:nvSpPr>
          <p:cNvPr id="487" name="Shape 432"/>
          <p:cNvSpPr txBox="1"/>
          <p:nvPr/>
        </p:nvSpPr>
        <p:spPr>
          <a:xfrm>
            <a:off x="5336128" y="5807273"/>
            <a:ext cx="1772426" cy="3506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u="sng">
                <a:latin typeface="Arial"/>
                <a:ea typeface="Arial"/>
                <a:cs typeface="Arial"/>
                <a:sym typeface="Arial"/>
              </a:defRPr>
            </a:lvl1pPr>
          </a:lstStyle>
          <a:p>
            <a:pPr/>
            <a:r>
              <a:t>Anne’s Branch </a:t>
            </a:r>
          </a:p>
        </p:txBody>
      </p:sp>
      <p:pic>
        <p:nvPicPr>
          <p:cNvPr id="488" name="image3.jpeg" descr="image3.jpeg"/>
          <p:cNvPicPr>
            <a:picLocks noChangeAspect="1"/>
          </p:cNvPicPr>
          <p:nvPr/>
        </p:nvPicPr>
        <p:blipFill>
          <a:blip r:embed="rId2">
            <a:extLst/>
          </a:blip>
          <a:stretch>
            <a:fillRect/>
          </a:stretch>
        </p:blipFill>
        <p:spPr>
          <a:xfrm>
            <a:off x="2475395" y="1512500"/>
            <a:ext cx="880839" cy="880838"/>
          </a:xfrm>
          <a:prstGeom prst="rect">
            <a:avLst/>
          </a:prstGeom>
          <a:ln w="12700">
            <a:miter lim="400000"/>
          </a:ln>
        </p:spPr>
      </p:pic>
      <p:pic>
        <p:nvPicPr>
          <p:cNvPr id="489" name="image3.jpeg" descr="image3.jpeg"/>
          <p:cNvPicPr>
            <a:picLocks noChangeAspect="1"/>
          </p:cNvPicPr>
          <p:nvPr/>
        </p:nvPicPr>
        <p:blipFill>
          <a:blip r:embed="rId2">
            <a:extLst/>
          </a:blip>
          <a:stretch>
            <a:fillRect/>
          </a:stretch>
        </p:blipFill>
        <p:spPr>
          <a:xfrm>
            <a:off x="3611076" y="1504881"/>
            <a:ext cx="880838" cy="880836"/>
          </a:xfrm>
          <a:prstGeom prst="rect">
            <a:avLst/>
          </a:prstGeom>
          <a:ln w="12700">
            <a:miter lim="400000"/>
          </a:ln>
        </p:spPr>
      </p:pic>
      <p:pic>
        <p:nvPicPr>
          <p:cNvPr id="490" name="image3.jpeg" descr="image3.jpeg"/>
          <p:cNvPicPr>
            <a:picLocks noChangeAspect="1"/>
          </p:cNvPicPr>
          <p:nvPr/>
        </p:nvPicPr>
        <p:blipFill>
          <a:blip r:embed="rId2">
            <a:extLst/>
          </a:blip>
          <a:stretch>
            <a:fillRect/>
          </a:stretch>
        </p:blipFill>
        <p:spPr>
          <a:xfrm>
            <a:off x="4746754" y="1502872"/>
            <a:ext cx="880838" cy="880836"/>
          </a:xfrm>
          <a:prstGeom prst="rect">
            <a:avLst/>
          </a:prstGeom>
          <a:ln w="12700">
            <a:miter lim="400000"/>
          </a:ln>
        </p:spPr>
      </p:pic>
      <p:pic>
        <p:nvPicPr>
          <p:cNvPr id="491" name="image3.jpeg" descr="image3.jpeg"/>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92" name="Shape 437"/>
          <p:cNvSpPr txBox="1"/>
          <p:nvPr/>
        </p:nvSpPr>
        <p:spPr>
          <a:xfrm>
            <a:off x="2693384" y="2422779"/>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1</a:t>
            </a:r>
          </a:p>
        </p:txBody>
      </p:sp>
      <p:sp>
        <p:nvSpPr>
          <p:cNvPr id="493" name="Shape 438"/>
          <p:cNvSpPr txBox="1"/>
          <p:nvPr/>
        </p:nvSpPr>
        <p:spPr>
          <a:xfrm>
            <a:off x="3813159" y="2419959"/>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2</a:t>
            </a:r>
          </a:p>
        </p:txBody>
      </p:sp>
      <p:sp>
        <p:nvSpPr>
          <p:cNvPr id="494" name="Shape 439"/>
          <p:cNvSpPr txBox="1"/>
          <p:nvPr/>
        </p:nvSpPr>
        <p:spPr>
          <a:xfrm>
            <a:off x="4893890" y="2426920"/>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3</a:t>
            </a:r>
          </a:p>
        </p:txBody>
      </p:sp>
      <p:sp>
        <p:nvSpPr>
          <p:cNvPr id="495" name="Shape 440"/>
          <p:cNvSpPr txBox="1"/>
          <p:nvPr/>
        </p:nvSpPr>
        <p:spPr>
          <a:xfrm>
            <a:off x="6386960" y="2422779"/>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4</a:t>
            </a:r>
          </a:p>
        </p:txBody>
      </p:sp>
      <p:sp>
        <p:nvSpPr>
          <p:cNvPr id="496" name="Shape 441"/>
          <p:cNvSpPr/>
          <p:nvPr/>
        </p:nvSpPr>
        <p:spPr>
          <a:xfrm flipV="1">
            <a:off x="3356231" y="1948252"/>
            <a:ext cx="254847" cy="1713"/>
          </a:xfrm>
          <a:prstGeom prst="line">
            <a:avLst/>
          </a:prstGeom>
          <a:ln w="63500">
            <a:solidFill>
              <a:schemeClr val="accent1"/>
            </a:solidFill>
            <a:miter/>
            <a:tailEnd type="triangle"/>
          </a:ln>
        </p:spPr>
        <p:txBody>
          <a:bodyPr lIns="45719" rIns="45719"/>
          <a:lstStyle/>
          <a:p>
            <a:pPr/>
          </a:p>
        </p:txBody>
      </p:sp>
      <p:sp>
        <p:nvSpPr>
          <p:cNvPr id="497" name="Shape 442"/>
          <p:cNvSpPr/>
          <p:nvPr/>
        </p:nvSpPr>
        <p:spPr>
          <a:xfrm flipV="1">
            <a:off x="4491911" y="1945296"/>
            <a:ext cx="254844" cy="7624"/>
          </a:xfrm>
          <a:prstGeom prst="line">
            <a:avLst/>
          </a:prstGeom>
          <a:ln w="63500">
            <a:solidFill>
              <a:schemeClr val="accent1"/>
            </a:solidFill>
            <a:miter/>
            <a:tailEnd type="triangle"/>
          </a:ln>
        </p:spPr>
        <p:txBody>
          <a:bodyPr lIns="45719" rIns="45719"/>
          <a:lstStyle/>
          <a:p>
            <a:pPr/>
          </a:p>
        </p:txBody>
      </p:sp>
      <p:sp>
        <p:nvSpPr>
          <p:cNvPr id="498" name="Shape 443"/>
          <p:cNvSpPr/>
          <p:nvPr/>
        </p:nvSpPr>
        <p:spPr>
          <a:xfrm flipV="1">
            <a:off x="5630893" y="1935665"/>
            <a:ext cx="254844" cy="7624"/>
          </a:xfrm>
          <a:prstGeom prst="line">
            <a:avLst/>
          </a:prstGeom>
          <a:ln w="63500">
            <a:solidFill>
              <a:schemeClr val="accent1"/>
            </a:solidFill>
            <a:miter/>
            <a:tailEnd type="triangle"/>
          </a:ln>
        </p:spPr>
        <p:txBody>
          <a:bodyPr lIns="45719" rIns="45719"/>
          <a:lstStyle/>
          <a:p>
            <a:pPr/>
          </a:p>
        </p:txBody>
      </p:sp>
      <p:pic>
        <p:nvPicPr>
          <p:cNvPr id="499" name="image3.jpeg" descr="image3.jpeg"/>
          <p:cNvPicPr>
            <a:picLocks noChangeAspect="1"/>
          </p:cNvPicPr>
          <p:nvPr/>
        </p:nvPicPr>
        <p:blipFill>
          <a:blip r:embed="rId2">
            <a:extLst/>
          </a:blip>
          <a:stretch>
            <a:fillRect/>
          </a:stretch>
        </p:blipFill>
        <p:spPr>
          <a:xfrm>
            <a:off x="5927623" y="4885578"/>
            <a:ext cx="880838" cy="880838"/>
          </a:xfrm>
          <a:prstGeom prst="rect">
            <a:avLst/>
          </a:prstGeom>
          <a:ln w="12700">
            <a:miter lim="400000"/>
          </a:ln>
        </p:spPr>
      </p:pic>
      <p:sp>
        <p:nvSpPr>
          <p:cNvPr id="500" name="Shape 445"/>
          <p:cNvSpPr/>
          <p:nvPr/>
        </p:nvSpPr>
        <p:spPr>
          <a:xfrm>
            <a:off x="6048780" y="5041853"/>
            <a:ext cx="600489" cy="574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p>
        </p:txBody>
      </p:sp>
      <p:sp>
        <p:nvSpPr>
          <p:cNvPr id="501" name="Shape 446"/>
          <p:cNvSpPr/>
          <p:nvPr/>
        </p:nvSpPr>
        <p:spPr>
          <a:xfrm>
            <a:off x="4888105" y="1682233"/>
            <a:ext cx="600489" cy="574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p>
        </p:txBody>
      </p:sp>
      <p:sp>
        <p:nvSpPr>
          <p:cNvPr id="502" name="Shape 447"/>
          <p:cNvSpPr/>
          <p:nvPr/>
        </p:nvSpPr>
        <p:spPr>
          <a:xfrm rot="16200000">
            <a:off x="4770275" y="1702523"/>
            <a:ext cx="817254" cy="2249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98" y="0"/>
                </a:moveTo>
                <a:cubicBezTo>
                  <a:pt x="10699" y="0"/>
                  <a:pt x="0" y="5400"/>
                  <a:pt x="0" y="10800"/>
                </a:cubicBezTo>
                <a:cubicBezTo>
                  <a:pt x="0" y="16200"/>
                  <a:pt x="10800" y="21600"/>
                  <a:pt x="21600" y="21600"/>
                </a:cubicBezTo>
              </a:path>
            </a:pathLst>
          </a:custGeom>
          <a:ln w="63500">
            <a:solidFill>
              <a:schemeClr val="accent1"/>
            </a:solidFill>
            <a:miter/>
            <a:tailEnd type="triangle"/>
          </a:ln>
        </p:spPr>
        <p:txBody>
          <a:bodyPr lIns="45719" rIns="45719" anchor="ctr"/>
          <a:lstStyle/>
          <a:p>
            <a:pPr/>
          </a:p>
        </p:txBody>
      </p:sp>
      <p:sp>
        <p:nvSpPr>
          <p:cNvPr id="503" name="Shape 448"/>
          <p:cNvSpPr txBox="1"/>
          <p:nvPr/>
        </p:nvSpPr>
        <p:spPr>
          <a:xfrm>
            <a:off x="5043130" y="3421307"/>
            <a:ext cx="3181290" cy="4920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400">
                <a:latin typeface="Arial"/>
                <a:ea typeface="Arial"/>
                <a:cs typeface="Arial"/>
                <a:sym typeface="Arial"/>
              </a:defRPr>
            </a:pPr>
            <a:r>
              <a:t>Maya </a:t>
            </a:r>
            <a:r>
              <a:rPr b="1" u="sng"/>
              <a:t>rolls back</a:t>
            </a:r>
            <a:r>
              <a:t> the code to an earlier version.</a:t>
            </a:r>
          </a:p>
        </p:txBody>
      </p:sp>
      <p:pic>
        <p:nvPicPr>
          <p:cNvPr id="504" name="Picture 22" descr="Picture 22"/>
          <p:cNvPicPr>
            <a:picLocks noChangeAspect="1"/>
          </p:cNvPicPr>
          <p:nvPr/>
        </p:nvPicPr>
        <p:blipFill>
          <a:blip r:embed="rId3">
            <a:extLst/>
          </a:blip>
          <a:stretch>
            <a:fillRect/>
          </a:stretch>
        </p:blipFill>
        <p:spPr>
          <a:xfrm>
            <a:off x="337469" y="1207791"/>
            <a:ext cx="1611060" cy="2338936"/>
          </a:xfrm>
          <a:prstGeom prst="rect">
            <a:avLst/>
          </a:prstGeom>
          <a:ln w="12700">
            <a:miter lim="400000"/>
          </a:ln>
        </p:spPr>
      </p:pic>
      <p:pic>
        <p:nvPicPr>
          <p:cNvPr id="505" name="Picture 23" descr="Picture 23"/>
          <p:cNvPicPr>
            <a:picLocks noChangeAspect="1"/>
          </p:cNvPicPr>
          <p:nvPr/>
        </p:nvPicPr>
        <p:blipFill>
          <a:blip r:embed="rId4">
            <a:extLst/>
          </a:blip>
          <a:stretch>
            <a:fillRect/>
          </a:stretch>
        </p:blipFill>
        <p:spPr>
          <a:xfrm>
            <a:off x="403217" y="4471556"/>
            <a:ext cx="1479563" cy="133571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451"/>
          <p:cNvSpPr txBox="1"/>
          <p:nvPr>
            <p:ph type="title"/>
          </p:nvPr>
        </p:nvSpPr>
        <p:spPr>
          <a:xfrm>
            <a:off x="304797" y="-3"/>
            <a:ext cx="5470532" cy="653860"/>
          </a:xfrm>
          <a:prstGeom prst="rect">
            <a:avLst/>
          </a:prstGeom>
        </p:spPr>
        <p:txBody>
          <a:bodyPr/>
          <a:lstStyle/>
          <a:p>
            <a:pPr/>
            <a:r>
              <a:t>The Group Project</a:t>
            </a:r>
          </a:p>
        </p:txBody>
      </p:sp>
      <p:sp>
        <p:nvSpPr>
          <p:cNvPr id="508" name="Shape 454"/>
          <p:cNvSpPr txBox="1"/>
          <p:nvPr/>
        </p:nvSpPr>
        <p:spPr>
          <a:xfrm>
            <a:off x="1357009" y="2757388"/>
            <a:ext cx="6558644" cy="108227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4000" u="sng">
                <a:latin typeface="Arial"/>
                <a:ea typeface="Arial"/>
                <a:cs typeface="Arial"/>
                <a:sym typeface="Arial"/>
              </a:defRPr>
            </a:pPr>
            <a:r>
              <a:t>Lesson: </a:t>
            </a:r>
          </a:p>
          <a:p>
            <a:pPr>
              <a:defRPr b="1" sz="3000">
                <a:latin typeface="Arial"/>
                <a:ea typeface="Arial"/>
                <a:cs typeface="Arial"/>
                <a:sym typeface="Arial"/>
              </a:defRPr>
            </a:pPr>
            <a:r>
              <a:t>You should use Version Control!</a:t>
            </a:r>
          </a:p>
        </p:txBody>
      </p:sp>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Title 1"/>
          <p:cNvSpPr txBox="1"/>
          <p:nvPr>
            <p:ph type="title"/>
          </p:nvPr>
        </p:nvSpPr>
        <p:spPr>
          <a:xfrm>
            <a:off x="304799" y="-1"/>
            <a:ext cx="5470528" cy="653856"/>
          </a:xfrm>
          <a:prstGeom prst="rect">
            <a:avLst/>
          </a:prstGeom>
        </p:spPr>
        <p:txBody>
          <a:bodyPr/>
          <a:lstStyle/>
          <a:p>
            <a:pPr/>
            <a:r>
              <a:t>Quick Activity!</a:t>
            </a:r>
          </a:p>
        </p:txBody>
      </p:sp>
      <p:sp>
        <p:nvSpPr>
          <p:cNvPr id="511" name="Rectangle 1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12" name="TextBox 13"/>
          <p:cNvSpPr txBox="1"/>
          <p:nvPr/>
        </p:nvSpPr>
        <p:spPr>
          <a:xfrm>
            <a:off x="304800" y="914400"/>
            <a:ext cx="8686800" cy="24199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u="sng">
                <a:latin typeface="Arial"/>
                <a:ea typeface="Arial"/>
                <a:cs typeface="Arial"/>
                <a:sym typeface="Arial"/>
              </a:defRPr>
            </a:pPr>
            <a:r>
              <a:t>Turn to your neighbor, and have one of you explain to the other:</a:t>
            </a:r>
          </a:p>
          <a:p>
            <a:pPr>
              <a:defRPr b="1" sz="2000" u="sng">
                <a:latin typeface="Arial"/>
                <a:ea typeface="Arial"/>
                <a:cs typeface="Arial"/>
                <a:sym typeface="Arial"/>
              </a:defRPr>
            </a:pPr>
          </a:p>
          <a:p>
            <a:pPr marL="342900" indent="-342900">
              <a:buSzPct val="100000"/>
              <a:buFont typeface="Arial"/>
              <a:buChar char="•"/>
              <a:defRPr b="1" sz="2000">
                <a:latin typeface="Arial"/>
                <a:ea typeface="Arial"/>
                <a:cs typeface="Arial"/>
                <a:sym typeface="Arial"/>
              </a:defRPr>
            </a:pPr>
            <a:r>
              <a:t>The concept of version control.</a:t>
            </a:r>
          </a:p>
          <a:p>
            <a:pPr>
              <a:defRPr b="1" sz="2000">
                <a:latin typeface="Arial"/>
                <a:ea typeface="Arial"/>
                <a:cs typeface="Arial"/>
                <a:sym typeface="Arial"/>
              </a:defRPr>
            </a:pPr>
          </a:p>
          <a:p>
            <a:pPr>
              <a:defRPr b="1" sz="2000" u="sng">
                <a:latin typeface="Arial"/>
                <a:ea typeface="Arial"/>
                <a:cs typeface="Arial"/>
                <a:sym typeface="Arial"/>
              </a:defRPr>
            </a:pPr>
            <a:r>
              <a:t>Then the other should explain:</a:t>
            </a:r>
          </a:p>
          <a:p>
            <a:pPr>
              <a:defRPr b="1" sz="2000">
                <a:latin typeface="Arial"/>
                <a:ea typeface="Arial"/>
                <a:cs typeface="Arial"/>
                <a:sym typeface="Arial"/>
              </a:defRPr>
            </a:pPr>
          </a:p>
          <a:p>
            <a:pPr marL="342900" indent="-342900">
              <a:buSzPct val="100000"/>
              <a:buFont typeface="Arial"/>
              <a:buChar char="•"/>
              <a:defRPr b="1" sz="2000">
                <a:latin typeface="Arial"/>
                <a:ea typeface="Arial"/>
                <a:cs typeface="Arial"/>
                <a:sym typeface="Arial"/>
              </a:defRPr>
            </a:pPr>
            <a:r>
              <a:t>Two of the key advantages to using a version control system. </a:t>
            </a:r>
          </a:p>
        </p:txBody>
      </p:sp>
      <p:sp>
        <p:nvSpPr>
          <p:cNvPr id="513" name="TextBox 4"/>
          <p:cNvSpPr txBox="1"/>
          <p:nvPr/>
        </p:nvSpPr>
        <p:spPr>
          <a:xfrm>
            <a:off x="3657600" y="124824"/>
            <a:ext cx="5334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Suggested Time: </a:t>
            </a:r>
            <a:r>
              <a:rPr b="0"/>
              <a:t>3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itle 1"/>
          <p:cNvSpPr txBox="1"/>
          <p:nvPr>
            <p:ph type="title"/>
          </p:nvPr>
        </p:nvSpPr>
        <p:spPr>
          <a:xfrm>
            <a:off x="304799" y="-1"/>
            <a:ext cx="5470528" cy="653856"/>
          </a:xfrm>
          <a:prstGeom prst="rect">
            <a:avLst/>
          </a:prstGeom>
        </p:spPr>
        <p:txBody>
          <a:bodyPr/>
          <a:lstStyle/>
          <a:p>
            <a:pPr/>
            <a:r>
              <a:t>So… What’s this GitHub?</a:t>
            </a:r>
          </a:p>
        </p:txBody>
      </p:sp>
      <p:sp>
        <p:nvSpPr>
          <p:cNvPr id="516" name="Rectangle 2"/>
          <p:cNvSpPr/>
          <p:nvPr/>
        </p:nvSpPr>
        <p:spPr>
          <a:xfrm>
            <a:off x="-1" y="990600"/>
            <a:ext cx="9149872" cy="3183577"/>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517" name="TextBox 3"/>
          <p:cNvSpPr txBox="1"/>
          <p:nvPr/>
        </p:nvSpPr>
        <p:spPr>
          <a:xfrm>
            <a:off x="304799" y="1219198"/>
            <a:ext cx="8610601" cy="25706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2400">
                <a:solidFill>
                  <a:srgbClr val="FFFFFF"/>
                </a:solidFill>
                <a:latin typeface="Arial"/>
                <a:ea typeface="Arial"/>
                <a:cs typeface="Arial"/>
                <a:sym typeface="Arial"/>
              </a:defRPr>
            </a:pPr>
            <a:r>
              <a:t>GitHub is a Web-Based hosting service to store code online.</a:t>
            </a:r>
          </a:p>
          <a:p>
            <a:pPr>
              <a:defRPr sz="2400">
                <a:solidFill>
                  <a:srgbClr val="FFFFFF"/>
                </a:solidFill>
                <a:latin typeface="Arial"/>
                <a:ea typeface="Arial"/>
                <a:cs typeface="Arial"/>
                <a:sym typeface="Arial"/>
              </a:defRPr>
            </a:pPr>
          </a:p>
          <a:p>
            <a:pPr marL="285750" indent="-285750">
              <a:buSzPct val="100000"/>
              <a:buFont typeface="Arial"/>
              <a:buChar char="•"/>
              <a:defRPr sz="2400">
                <a:solidFill>
                  <a:srgbClr val="FFFFFF"/>
                </a:solidFill>
                <a:latin typeface="Arial"/>
                <a:ea typeface="Arial"/>
                <a:cs typeface="Arial"/>
                <a:sym typeface="Arial"/>
              </a:defRPr>
            </a:pPr>
            <a:r>
              <a:t>It allows developers to </a:t>
            </a:r>
            <a:r>
              <a:rPr b="1"/>
              <a:t>pull</a:t>
            </a:r>
            <a:r>
              <a:t> (download) code or </a:t>
            </a:r>
            <a:r>
              <a:rPr b="1"/>
              <a:t>push</a:t>
            </a:r>
            <a:r>
              <a:t> (upload) code to the same </a:t>
            </a:r>
            <a:r>
              <a:rPr b="1"/>
              <a:t>repository </a:t>
            </a:r>
            <a:r>
              <a:t>(directory). </a:t>
            </a:r>
          </a:p>
          <a:p>
            <a:pPr marL="285750" indent="-285750">
              <a:buSzPct val="100000"/>
              <a:buFont typeface="Arial"/>
              <a:buChar char="•"/>
              <a:defRPr sz="2400">
                <a:solidFill>
                  <a:srgbClr val="FFFFFF"/>
                </a:solidFill>
                <a:latin typeface="Arial"/>
                <a:ea typeface="Arial"/>
                <a:cs typeface="Arial"/>
                <a:sym typeface="Arial"/>
              </a:defRPr>
            </a:pPr>
          </a:p>
          <a:p>
            <a:pPr marL="285750" indent="-285750">
              <a:buSzPct val="100000"/>
              <a:buFont typeface="Arial"/>
              <a:buChar char="•"/>
              <a:defRPr sz="2400">
                <a:solidFill>
                  <a:srgbClr val="FFFFFF"/>
                </a:solidFill>
                <a:latin typeface="Arial"/>
                <a:ea typeface="Arial"/>
                <a:cs typeface="Arial"/>
                <a:sym typeface="Arial"/>
              </a:defRPr>
            </a:pPr>
            <a:r>
              <a:t>It also allows developers to </a:t>
            </a:r>
            <a:r>
              <a:rPr b="1"/>
              <a:t>view histories </a:t>
            </a:r>
            <a:r>
              <a:t>of code changes and to </a:t>
            </a:r>
            <a:r>
              <a:rPr b="1"/>
              <a:t>track issues</a:t>
            </a:r>
            <a:r>
              <a:t>. </a:t>
            </a:r>
          </a:p>
        </p:txBody>
      </p:sp>
      <p:pic>
        <p:nvPicPr>
          <p:cNvPr id="518" name="Picture 6" descr="Picture 6"/>
          <p:cNvPicPr>
            <a:picLocks noChangeAspect="1"/>
          </p:cNvPicPr>
          <p:nvPr/>
        </p:nvPicPr>
        <p:blipFill>
          <a:blip r:embed="rId2">
            <a:extLst/>
          </a:blip>
          <a:srcRect l="0" t="15119" r="0" b="16088"/>
          <a:stretch>
            <a:fillRect/>
          </a:stretch>
        </p:blipFill>
        <p:spPr>
          <a:xfrm>
            <a:off x="2209800" y="4174175"/>
            <a:ext cx="5301771" cy="21336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478"/>
          <p:cNvSpPr txBox="1"/>
          <p:nvPr>
            <p:ph type="title"/>
          </p:nvPr>
        </p:nvSpPr>
        <p:spPr>
          <a:xfrm>
            <a:off x="304797" y="-3"/>
            <a:ext cx="5470532" cy="653860"/>
          </a:xfrm>
          <a:prstGeom prst="rect">
            <a:avLst/>
          </a:prstGeom>
        </p:spPr>
        <p:txBody>
          <a:bodyPr/>
          <a:lstStyle/>
          <a:p>
            <a:pPr/>
            <a:r>
              <a:t>Pushing and Pulling to GitHub</a:t>
            </a:r>
          </a:p>
        </p:txBody>
      </p:sp>
      <p:sp>
        <p:nvSpPr>
          <p:cNvPr id="521" name="Shape 479"/>
          <p:cNvSpPr/>
          <p:nvPr/>
        </p:nvSpPr>
        <p:spPr>
          <a:xfrm>
            <a:off x="0" y="864931"/>
            <a:ext cx="9144000" cy="1520852"/>
          </a:xfrm>
          <a:prstGeom prst="rect">
            <a:avLst/>
          </a:prstGeom>
          <a:solidFill>
            <a:srgbClr val="DAE3F3"/>
          </a:solidFill>
          <a:ln w="12700">
            <a:solidFill>
              <a:srgbClr val="DAE3F3"/>
            </a:solidFill>
            <a:miter/>
          </a:ln>
        </p:spPr>
        <p:txBody>
          <a:bodyPr lIns="45719" rIns="45719" anchor="ctr"/>
          <a:lstStyle/>
          <a:p>
            <a:pPr algn="ctr">
              <a:defRPr>
                <a:solidFill>
                  <a:srgbClr val="FFFFFF"/>
                </a:solidFill>
              </a:defRPr>
            </a:pPr>
          </a:p>
        </p:txBody>
      </p:sp>
      <p:sp>
        <p:nvSpPr>
          <p:cNvPr id="522" name="Shape 480"/>
          <p:cNvSpPr/>
          <p:nvPr/>
        </p:nvSpPr>
        <p:spPr>
          <a:xfrm>
            <a:off x="0" y="653854"/>
            <a:ext cx="9144001" cy="1"/>
          </a:xfrm>
          <a:prstGeom prst="line">
            <a:avLst/>
          </a:prstGeom>
          <a:ln w="41275">
            <a:solidFill>
              <a:srgbClr val="C83232"/>
            </a:solidFill>
            <a:miter/>
          </a:ln>
        </p:spPr>
        <p:txBody>
          <a:bodyPr lIns="45719" rIns="45719"/>
          <a:lstStyle/>
          <a:p>
            <a:pPr/>
          </a:p>
        </p:txBody>
      </p:sp>
      <p:pic>
        <p:nvPicPr>
          <p:cNvPr id="523" name="image3.jpeg" descr="image3.jpeg"/>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524" name="image3.jpeg" descr="image3.jpeg"/>
          <p:cNvPicPr>
            <a:picLocks noChangeAspect="1"/>
          </p:cNvPicPr>
          <p:nvPr/>
        </p:nvPicPr>
        <p:blipFill>
          <a:blip r:embed="rId2">
            <a:extLst/>
          </a:blip>
          <a:stretch>
            <a:fillRect/>
          </a:stretch>
        </p:blipFill>
        <p:spPr>
          <a:xfrm>
            <a:off x="3269277" y="1223201"/>
            <a:ext cx="880838" cy="880838"/>
          </a:xfrm>
          <a:prstGeom prst="rect">
            <a:avLst/>
          </a:prstGeom>
          <a:ln w="12700">
            <a:miter lim="400000"/>
          </a:ln>
        </p:spPr>
      </p:pic>
      <p:pic>
        <p:nvPicPr>
          <p:cNvPr id="525" name="image3.jpeg" descr="image3.jpeg"/>
          <p:cNvPicPr>
            <a:picLocks noChangeAspect="1"/>
          </p:cNvPicPr>
          <p:nvPr/>
        </p:nvPicPr>
        <p:blipFill>
          <a:blip r:embed="rId2">
            <a:extLst/>
          </a:blip>
          <a:stretch>
            <a:fillRect/>
          </a:stretch>
        </p:blipFill>
        <p:spPr>
          <a:xfrm>
            <a:off x="4404955" y="1221195"/>
            <a:ext cx="880838" cy="880836"/>
          </a:xfrm>
          <a:prstGeom prst="rect">
            <a:avLst/>
          </a:prstGeom>
          <a:ln w="12700">
            <a:miter lim="400000"/>
          </a:ln>
        </p:spPr>
      </p:pic>
      <p:pic>
        <p:nvPicPr>
          <p:cNvPr id="526" name="image3.jpeg" descr="image3.jpeg"/>
          <p:cNvPicPr>
            <a:picLocks noChangeAspect="1"/>
          </p:cNvPicPr>
          <p:nvPr/>
        </p:nvPicPr>
        <p:blipFill>
          <a:blip r:embed="rId2">
            <a:extLst/>
          </a:blip>
          <a:stretch>
            <a:fillRect/>
          </a:stretch>
        </p:blipFill>
        <p:spPr>
          <a:xfrm>
            <a:off x="5540633" y="1221192"/>
            <a:ext cx="880838" cy="880838"/>
          </a:xfrm>
          <a:prstGeom prst="rect">
            <a:avLst/>
          </a:prstGeom>
          <a:ln w="12700">
            <a:miter lim="400000"/>
          </a:ln>
        </p:spPr>
      </p:pic>
      <p:pic>
        <p:nvPicPr>
          <p:cNvPr id="527" name="image1.gif" descr="image1.gif"/>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528" name="Shape 486"/>
          <p:cNvSpPr/>
          <p:nvPr/>
        </p:nvSpPr>
        <p:spPr>
          <a:xfrm rot="5400000">
            <a:off x="1596341" y="2007502"/>
            <a:ext cx="873521" cy="1081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66675">
            <a:solidFill>
              <a:srgbClr val="C00000"/>
            </a:solidFill>
            <a:miter/>
            <a:tailEnd type="triangle"/>
          </a:ln>
        </p:spPr>
        <p:txBody>
          <a:bodyPr lIns="45719" rIns="45719" anchor="ctr"/>
          <a:lstStyle/>
          <a:p>
            <a:pPr/>
          </a:p>
        </p:txBody>
      </p:sp>
      <p:sp>
        <p:nvSpPr>
          <p:cNvPr id="529" name="Shape 487"/>
          <p:cNvSpPr txBox="1"/>
          <p:nvPr/>
        </p:nvSpPr>
        <p:spPr>
          <a:xfrm>
            <a:off x="2418356" y="867751"/>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1</a:t>
            </a:r>
          </a:p>
        </p:txBody>
      </p:sp>
      <p:sp>
        <p:nvSpPr>
          <p:cNvPr id="530" name="Shape 488"/>
          <p:cNvSpPr txBox="1"/>
          <p:nvPr/>
        </p:nvSpPr>
        <p:spPr>
          <a:xfrm>
            <a:off x="3538132" y="864931"/>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2</a:t>
            </a:r>
          </a:p>
        </p:txBody>
      </p:sp>
      <p:sp>
        <p:nvSpPr>
          <p:cNvPr id="531" name="Shape 489"/>
          <p:cNvSpPr txBox="1"/>
          <p:nvPr/>
        </p:nvSpPr>
        <p:spPr>
          <a:xfrm>
            <a:off x="4618861" y="871892"/>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3</a:t>
            </a:r>
          </a:p>
        </p:txBody>
      </p:sp>
      <p:sp>
        <p:nvSpPr>
          <p:cNvPr id="532" name="Shape 490"/>
          <p:cNvSpPr txBox="1"/>
          <p:nvPr/>
        </p:nvSpPr>
        <p:spPr>
          <a:xfrm>
            <a:off x="5874048" y="871892"/>
            <a:ext cx="217147" cy="31338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600">
                <a:latin typeface="Arial"/>
                <a:ea typeface="Arial"/>
                <a:cs typeface="Arial"/>
                <a:sym typeface="Arial"/>
              </a:defRPr>
            </a:lvl1pPr>
          </a:lstStyle>
          <a:p>
            <a:pPr/>
            <a:r>
              <a:t>4</a:t>
            </a:r>
          </a:p>
        </p:txBody>
      </p:sp>
      <p:sp>
        <p:nvSpPr>
          <p:cNvPr id="533" name="Shape 491"/>
          <p:cNvSpPr/>
          <p:nvPr/>
        </p:nvSpPr>
        <p:spPr>
          <a:xfrm flipV="1">
            <a:off x="1492183" y="2104038"/>
            <a:ext cx="2217513" cy="12381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66675">
            <a:solidFill>
              <a:schemeClr val="accent1"/>
            </a:solidFill>
            <a:miter/>
            <a:tailEnd type="triangle"/>
          </a:ln>
        </p:spPr>
        <p:txBody>
          <a:bodyPr lIns="45719" rIns="45719" anchor="ctr"/>
          <a:lstStyle/>
          <a:p>
            <a:pPr/>
          </a:p>
        </p:txBody>
      </p:sp>
      <p:sp>
        <p:nvSpPr>
          <p:cNvPr id="534" name="Shape 492"/>
          <p:cNvSpPr txBox="1"/>
          <p:nvPr/>
        </p:nvSpPr>
        <p:spPr>
          <a:xfrm>
            <a:off x="1563802" y="2546406"/>
            <a:ext cx="924031" cy="2888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400">
                <a:latin typeface="Arial"/>
                <a:ea typeface="Arial"/>
                <a:cs typeface="Arial"/>
                <a:sym typeface="Arial"/>
              </a:defRPr>
            </a:lvl1pPr>
          </a:lstStyle>
          <a:p>
            <a:pPr/>
            <a:r>
              <a:t>Pull Code</a:t>
            </a:r>
          </a:p>
        </p:txBody>
      </p:sp>
      <p:sp>
        <p:nvSpPr>
          <p:cNvPr id="535" name="Shape 493"/>
          <p:cNvSpPr txBox="1"/>
          <p:nvPr/>
        </p:nvSpPr>
        <p:spPr>
          <a:xfrm>
            <a:off x="2588153" y="2962181"/>
            <a:ext cx="1032725" cy="2888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400">
                <a:latin typeface="Arial"/>
                <a:ea typeface="Arial"/>
                <a:cs typeface="Arial"/>
                <a:sym typeface="Arial"/>
              </a:defRPr>
            </a:lvl1pPr>
          </a:lstStyle>
          <a:p>
            <a:pPr/>
            <a:r>
              <a:t>Push Code</a:t>
            </a:r>
          </a:p>
        </p:txBody>
      </p:sp>
      <p:sp>
        <p:nvSpPr>
          <p:cNvPr id="536" name="Shape 494"/>
          <p:cNvSpPr/>
          <p:nvPr/>
        </p:nvSpPr>
        <p:spPr>
          <a:xfrm rot="5400000">
            <a:off x="843223" y="2749119"/>
            <a:ext cx="2379757" cy="1081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66675">
            <a:solidFill>
              <a:srgbClr val="C00000"/>
            </a:solidFill>
            <a:miter/>
            <a:tailEnd type="triangle"/>
          </a:ln>
        </p:spPr>
        <p:txBody>
          <a:bodyPr lIns="45719" rIns="45719" anchor="ctr"/>
          <a:lstStyle/>
          <a:p>
            <a:pPr/>
          </a:p>
        </p:txBody>
      </p:sp>
      <p:sp>
        <p:nvSpPr>
          <p:cNvPr id="537" name="Shape 495"/>
          <p:cNvSpPr/>
          <p:nvPr/>
        </p:nvSpPr>
        <p:spPr>
          <a:xfrm flipV="1">
            <a:off x="1563802" y="2086392"/>
            <a:ext cx="3163643" cy="26024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21522" y="21600"/>
                </a:lnTo>
              </a:path>
            </a:pathLst>
          </a:custGeom>
          <a:ln w="66675">
            <a:solidFill>
              <a:schemeClr val="accent1"/>
            </a:solidFill>
            <a:miter/>
            <a:tailEnd type="triangle"/>
          </a:ln>
        </p:spPr>
        <p:txBody>
          <a:bodyPr lIns="45719" rIns="45719" anchor="ctr"/>
          <a:lstStyle/>
          <a:p>
            <a:pPr/>
          </a:p>
        </p:txBody>
      </p:sp>
      <p:sp>
        <p:nvSpPr>
          <p:cNvPr id="538" name="Shape 496"/>
          <p:cNvSpPr txBox="1"/>
          <p:nvPr/>
        </p:nvSpPr>
        <p:spPr>
          <a:xfrm>
            <a:off x="3523112" y="4784183"/>
            <a:ext cx="1032725" cy="2888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400">
                <a:latin typeface="Arial"/>
                <a:ea typeface="Arial"/>
                <a:cs typeface="Arial"/>
                <a:sym typeface="Arial"/>
              </a:defRPr>
            </a:lvl1pPr>
          </a:lstStyle>
          <a:p>
            <a:pPr/>
            <a:r>
              <a:t>Push Code</a:t>
            </a:r>
          </a:p>
        </p:txBody>
      </p:sp>
      <p:sp>
        <p:nvSpPr>
          <p:cNvPr id="539" name="Shape 497"/>
          <p:cNvSpPr txBox="1"/>
          <p:nvPr/>
        </p:nvSpPr>
        <p:spPr>
          <a:xfrm>
            <a:off x="1563802" y="4085073"/>
            <a:ext cx="924031" cy="2888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400">
                <a:latin typeface="Arial"/>
                <a:ea typeface="Arial"/>
                <a:cs typeface="Arial"/>
                <a:sym typeface="Arial"/>
              </a:defRPr>
            </a:lvl1pPr>
          </a:lstStyle>
          <a:p>
            <a:pPr/>
            <a:r>
              <a:t>Pull Code</a:t>
            </a:r>
          </a:p>
        </p:txBody>
      </p:sp>
      <p:sp>
        <p:nvSpPr>
          <p:cNvPr id="540" name="Shape 498"/>
          <p:cNvSpPr/>
          <p:nvPr/>
        </p:nvSpPr>
        <p:spPr>
          <a:xfrm flipV="1" rot="10800000">
            <a:off x="1505872" y="2214935"/>
            <a:ext cx="3668451" cy="3479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6" y="0"/>
                </a:moveTo>
                <a:lnTo>
                  <a:pt x="0" y="0"/>
                </a:lnTo>
                <a:lnTo>
                  <a:pt x="0" y="21600"/>
                </a:lnTo>
                <a:lnTo>
                  <a:pt x="21600" y="21600"/>
                </a:lnTo>
              </a:path>
            </a:pathLst>
          </a:custGeom>
          <a:ln w="66675">
            <a:solidFill>
              <a:srgbClr val="C00000"/>
            </a:solidFill>
            <a:miter/>
            <a:tailEnd type="triangle"/>
          </a:ln>
        </p:spPr>
        <p:txBody>
          <a:bodyPr lIns="45719" rIns="45719" anchor="ctr"/>
          <a:lstStyle/>
          <a:p>
            <a:pPr/>
          </a:p>
        </p:txBody>
      </p:sp>
      <p:sp>
        <p:nvSpPr>
          <p:cNvPr id="541" name="Shape 499"/>
          <p:cNvSpPr txBox="1"/>
          <p:nvPr/>
        </p:nvSpPr>
        <p:spPr>
          <a:xfrm>
            <a:off x="4137221" y="5325805"/>
            <a:ext cx="924031" cy="2888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400">
                <a:latin typeface="Arial"/>
                <a:ea typeface="Arial"/>
                <a:cs typeface="Arial"/>
                <a:sym typeface="Arial"/>
              </a:defRPr>
            </a:lvl1pPr>
          </a:lstStyle>
          <a:p>
            <a:pPr/>
            <a:r>
              <a:t>Pull Code</a:t>
            </a:r>
          </a:p>
        </p:txBody>
      </p:sp>
      <p:sp>
        <p:nvSpPr>
          <p:cNvPr id="542" name="Shape 500"/>
          <p:cNvSpPr/>
          <p:nvPr/>
        </p:nvSpPr>
        <p:spPr>
          <a:xfrm flipV="1">
            <a:off x="1563803" y="2102029"/>
            <a:ext cx="4417250" cy="39352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66675">
            <a:solidFill>
              <a:schemeClr val="accent1"/>
            </a:solidFill>
            <a:miter/>
            <a:tailEnd type="triangle"/>
          </a:ln>
        </p:spPr>
        <p:txBody>
          <a:bodyPr lIns="45719" rIns="45719" anchor="ctr"/>
          <a:lstStyle/>
          <a:p>
            <a:pPr/>
          </a:p>
        </p:txBody>
      </p:sp>
      <p:sp>
        <p:nvSpPr>
          <p:cNvPr id="543" name="Shape 501"/>
          <p:cNvSpPr txBox="1"/>
          <p:nvPr/>
        </p:nvSpPr>
        <p:spPr>
          <a:xfrm>
            <a:off x="4861833" y="5744566"/>
            <a:ext cx="1032725" cy="2888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400">
                <a:latin typeface="Arial"/>
                <a:ea typeface="Arial"/>
                <a:cs typeface="Arial"/>
                <a:sym typeface="Arial"/>
              </a:defRPr>
            </a:lvl1pPr>
          </a:lstStyle>
          <a:p>
            <a:pPr/>
            <a:r>
              <a:t>Push Code</a:t>
            </a:r>
          </a:p>
        </p:txBody>
      </p:sp>
      <p:sp>
        <p:nvSpPr>
          <p:cNvPr id="544" name="Shape 502"/>
          <p:cNvSpPr txBox="1"/>
          <p:nvPr/>
        </p:nvSpPr>
        <p:spPr>
          <a:xfrm>
            <a:off x="6571557" y="1442918"/>
            <a:ext cx="1358634" cy="2888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400" u="sng">
                <a:latin typeface="Arial"/>
                <a:ea typeface="Arial"/>
                <a:cs typeface="Arial"/>
                <a:sym typeface="Arial"/>
              </a:defRPr>
            </a:lvl1pPr>
          </a:lstStyle>
          <a:p>
            <a:pPr/>
            <a:r>
              <a:t>GitHub Branch</a:t>
            </a:r>
          </a:p>
        </p:txBody>
      </p:sp>
      <p:sp>
        <p:nvSpPr>
          <p:cNvPr id="545" name="Shape 505"/>
          <p:cNvSpPr/>
          <p:nvPr/>
        </p:nvSpPr>
        <p:spPr>
          <a:xfrm rot="5400000">
            <a:off x="2201117" y="2772716"/>
            <a:ext cx="2379756" cy="10818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66675">
            <a:solidFill>
              <a:srgbClr val="C00000"/>
            </a:solidFill>
            <a:miter/>
            <a:tailEnd type="triangle"/>
          </a:ln>
        </p:spPr>
        <p:txBody>
          <a:bodyPr lIns="45719" rIns="45719" anchor="ctr"/>
          <a:lstStyle/>
          <a:p>
            <a:pPr/>
          </a:p>
        </p:txBody>
      </p:sp>
      <p:sp>
        <p:nvSpPr>
          <p:cNvPr id="546" name="Shape 506"/>
          <p:cNvSpPr txBox="1"/>
          <p:nvPr/>
        </p:nvSpPr>
        <p:spPr>
          <a:xfrm>
            <a:off x="2921697" y="4085073"/>
            <a:ext cx="924031" cy="28882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400">
                <a:latin typeface="Arial"/>
                <a:ea typeface="Arial"/>
                <a:cs typeface="Arial"/>
                <a:sym typeface="Arial"/>
              </a:defRPr>
            </a:lvl1pPr>
          </a:lstStyle>
          <a:p>
            <a:pPr/>
            <a:r>
              <a:t>Pull Code</a:t>
            </a:r>
          </a:p>
        </p:txBody>
      </p:sp>
      <p:pic>
        <p:nvPicPr>
          <p:cNvPr id="547" name="Picture 31" descr="Picture 31"/>
          <p:cNvPicPr>
            <a:picLocks noChangeAspect="1"/>
          </p:cNvPicPr>
          <p:nvPr/>
        </p:nvPicPr>
        <p:blipFill>
          <a:blip r:embed="rId4">
            <a:extLst/>
          </a:blip>
          <a:stretch>
            <a:fillRect/>
          </a:stretch>
        </p:blipFill>
        <p:spPr>
          <a:xfrm>
            <a:off x="502520" y="2484644"/>
            <a:ext cx="807455" cy="1172263"/>
          </a:xfrm>
          <a:prstGeom prst="rect">
            <a:avLst/>
          </a:prstGeom>
          <a:ln w="12700">
            <a:miter lim="400000"/>
          </a:ln>
        </p:spPr>
      </p:pic>
      <p:pic>
        <p:nvPicPr>
          <p:cNvPr id="548" name="Picture 32" descr="Picture 32"/>
          <p:cNvPicPr>
            <a:picLocks noChangeAspect="1"/>
          </p:cNvPicPr>
          <p:nvPr/>
        </p:nvPicPr>
        <p:blipFill>
          <a:blip r:embed="rId5">
            <a:extLst/>
          </a:blip>
          <a:stretch>
            <a:fillRect/>
          </a:stretch>
        </p:blipFill>
        <p:spPr>
          <a:xfrm>
            <a:off x="198115" y="3863418"/>
            <a:ext cx="1221574" cy="1102810"/>
          </a:xfrm>
          <a:prstGeom prst="rect">
            <a:avLst/>
          </a:prstGeom>
          <a:ln w="12700">
            <a:miter lim="400000"/>
          </a:ln>
        </p:spPr>
      </p:pic>
      <p:pic>
        <p:nvPicPr>
          <p:cNvPr id="549" name="Picture 33" descr="Picture 33"/>
          <p:cNvPicPr>
            <a:picLocks noChangeAspect="1"/>
          </p:cNvPicPr>
          <p:nvPr/>
        </p:nvPicPr>
        <p:blipFill>
          <a:blip r:embed="rId6">
            <a:extLst/>
          </a:blip>
          <a:stretch>
            <a:fillRect/>
          </a:stretch>
        </p:blipFill>
        <p:spPr>
          <a:xfrm>
            <a:off x="328617" y="5026795"/>
            <a:ext cx="1170410" cy="140449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dissolv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Title 1"/>
          <p:cNvSpPr txBox="1"/>
          <p:nvPr>
            <p:ph type="title"/>
          </p:nvPr>
        </p:nvSpPr>
        <p:spPr>
          <a:xfrm>
            <a:off x="390606" y="2953542"/>
            <a:ext cx="8229601" cy="871859"/>
          </a:xfrm>
          <a:prstGeom prst="rect">
            <a:avLst/>
          </a:prstGeom>
        </p:spPr>
        <p:txBody>
          <a:bodyPr/>
          <a:lstStyle/>
          <a:p>
            <a:pPr/>
            <a:r>
              <a:t>Get Started with Git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Title 1"/>
          <p:cNvSpPr txBox="1"/>
          <p:nvPr>
            <p:ph type="title"/>
          </p:nvPr>
        </p:nvSpPr>
        <p:spPr>
          <a:xfrm>
            <a:off x="304799" y="-1"/>
            <a:ext cx="5470528" cy="653856"/>
          </a:xfrm>
          <a:prstGeom prst="rect">
            <a:avLst/>
          </a:prstGeom>
        </p:spPr>
        <p:txBody>
          <a:bodyPr/>
          <a:lstStyle/>
          <a:p>
            <a:pPr/>
            <a:r>
              <a:t>Instructor Git Demo!</a:t>
            </a:r>
          </a:p>
        </p:txBody>
      </p:sp>
      <p:pic>
        <p:nvPicPr>
          <p:cNvPr id="554" name="Picture 3" descr="Picture 3"/>
          <p:cNvPicPr>
            <a:picLocks noChangeAspect="1"/>
          </p:cNvPicPr>
          <p:nvPr/>
        </p:nvPicPr>
        <p:blipFill>
          <a:blip r:embed="rId2">
            <a:extLst/>
          </a:blip>
          <a:stretch>
            <a:fillRect/>
          </a:stretch>
        </p:blipFill>
        <p:spPr>
          <a:xfrm>
            <a:off x="314959" y="823409"/>
            <a:ext cx="8559801" cy="5397053"/>
          </a:xfrm>
          <a:prstGeom prst="rect">
            <a:avLst/>
          </a:prstGeom>
          <a:ln>
            <a:solidFill>
              <a:srgbClr val="DAE3F3"/>
            </a:solidFill>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Title 1"/>
          <p:cNvSpPr txBox="1"/>
          <p:nvPr>
            <p:ph type="title"/>
          </p:nvPr>
        </p:nvSpPr>
        <p:spPr>
          <a:xfrm>
            <a:off x="390606" y="2953542"/>
            <a:ext cx="8229601" cy="871859"/>
          </a:xfrm>
          <a:prstGeom prst="rect">
            <a:avLst/>
          </a:prstGeom>
        </p:spPr>
        <p:txBody>
          <a:bodyPr/>
          <a:lstStyle/>
          <a:p>
            <a:pPr/>
            <a:r>
              <a:t>On Keys To Success…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Title 1"/>
          <p:cNvSpPr txBox="1"/>
          <p:nvPr>
            <p:ph type="title"/>
          </p:nvPr>
        </p:nvSpPr>
        <p:spPr>
          <a:xfrm>
            <a:off x="304799" y="-1"/>
            <a:ext cx="5470528" cy="653856"/>
          </a:xfrm>
          <a:prstGeom prst="rect">
            <a:avLst/>
          </a:prstGeom>
        </p:spPr>
        <p:txBody>
          <a:bodyPr/>
          <a:lstStyle/>
          <a:p>
            <a:pPr/>
            <a:r>
              <a:t>Basic Git Commands</a:t>
            </a:r>
          </a:p>
        </p:txBody>
      </p:sp>
      <p:sp>
        <p:nvSpPr>
          <p:cNvPr id="557" name="Content Placeholder 2"/>
          <p:cNvSpPr txBox="1"/>
          <p:nvPr/>
        </p:nvSpPr>
        <p:spPr>
          <a:xfrm>
            <a:off x="443344" y="914400"/>
            <a:ext cx="8229601" cy="64171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000" u="sng">
                <a:latin typeface="Arial"/>
                <a:ea typeface="Arial"/>
                <a:cs typeface="Arial"/>
                <a:sym typeface="Arial"/>
              </a:defRPr>
            </a:pPr>
            <a:r>
              <a:t>At its most basic, these are the five git commands to get started:</a:t>
            </a:r>
            <a:endParaRPr sz="2400"/>
          </a:p>
          <a:p>
            <a:pPr indent="228600" defTabSz="685800">
              <a:defRPr b="1" sz="2800" u="sng">
                <a:latin typeface="Arial"/>
                <a:ea typeface="Arial"/>
                <a:cs typeface="Arial"/>
                <a:sym typeface="Arial"/>
              </a:defRPr>
            </a:pPr>
          </a:p>
          <a:p>
            <a:pPr marL="742950" indent="-514350" defTabSz="685800">
              <a:buSzPct val="100000"/>
              <a:buAutoNum type="arabicPeriod" startAt="1"/>
              <a:defRPr b="1" sz="2400">
                <a:latin typeface="Arial"/>
                <a:ea typeface="Arial"/>
                <a:cs typeface="Arial"/>
                <a:sym typeface="Arial"/>
              </a:defRPr>
            </a:pPr>
            <a:r>
              <a:t>git clone</a:t>
            </a:r>
          </a:p>
          <a:p>
            <a:pPr marL="742950" indent="-514350" defTabSz="685800">
              <a:buSzPct val="100000"/>
              <a:buAutoNum type="arabicPeriod" startAt="1"/>
              <a:defRPr b="1" sz="2400">
                <a:latin typeface="Arial"/>
                <a:ea typeface="Arial"/>
                <a:cs typeface="Arial"/>
                <a:sym typeface="Arial"/>
              </a:defRPr>
            </a:pPr>
          </a:p>
          <a:p>
            <a:pPr marL="742950" indent="-514350" defTabSz="685800">
              <a:buSzPct val="100000"/>
              <a:buAutoNum type="arabicPeriod" startAt="2"/>
              <a:defRPr b="1" sz="2400">
                <a:latin typeface="Arial"/>
                <a:ea typeface="Arial"/>
                <a:cs typeface="Arial"/>
                <a:sym typeface="Arial"/>
              </a:defRPr>
            </a:pPr>
            <a:r>
              <a:t>git add</a:t>
            </a:r>
          </a:p>
          <a:p>
            <a:pPr marL="742950" indent="-514350" defTabSz="685800">
              <a:buSzPct val="100000"/>
              <a:buAutoNum type="arabicPeriod" startAt="2"/>
              <a:defRPr b="1" sz="2400">
                <a:latin typeface="Arial"/>
                <a:ea typeface="Arial"/>
                <a:cs typeface="Arial"/>
                <a:sym typeface="Arial"/>
              </a:defRPr>
            </a:pPr>
          </a:p>
          <a:p>
            <a:pPr marL="742950" indent="-514350" defTabSz="685800">
              <a:buSzPct val="100000"/>
              <a:buAutoNum type="arabicPeriod" startAt="3"/>
              <a:defRPr b="1" sz="2400">
                <a:latin typeface="Arial"/>
                <a:ea typeface="Arial"/>
                <a:cs typeface="Arial"/>
                <a:sym typeface="Arial"/>
              </a:defRPr>
            </a:pPr>
            <a:r>
              <a:t>git commit</a:t>
            </a:r>
          </a:p>
          <a:p>
            <a:pPr marL="742950" indent="-514350" defTabSz="685800">
              <a:buSzPct val="100000"/>
              <a:buAutoNum type="arabicPeriod" startAt="3"/>
              <a:defRPr b="1" sz="2400">
                <a:latin typeface="Arial"/>
                <a:ea typeface="Arial"/>
                <a:cs typeface="Arial"/>
                <a:sym typeface="Arial"/>
              </a:defRPr>
            </a:pPr>
          </a:p>
          <a:p>
            <a:pPr marL="742950" indent="-514350" defTabSz="685800">
              <a:buSzPct val="100000"/>
              <a:buAutoNum type="arabicPeriod" startAt="4"/>
              <a:defRPr b="1" sz="2400">
                <a:latin typeface="Arial"/>
                <a:ea typeface="Arial"/>
                <a:cs typeface="Arial"/>
                <a:sym typeface="Arial"/>
              </a:defRPr>
            </a:pPr>
            <a:r>
              <a:t>git push </a:t>
            </a:r>
          </a:p>
          <a:p>
            <a:pPr marL="742950" indent="-514350" defTabSz="685800">
              <a:buSzPct val="100000"/>
              <a:buAutoNum type="arabicPeriod" startAt="4"/>
              <a:defRPr b="1" sz="2400">
                <a:latin typeface="Arial"/>
                <a:ea typeface="Arial"/>
                <a:cs typeface="Arial"/>
                <a:sym typeface="Arial"/>
              </a:defRPr>
            </a:pPr>
          </a:p>
          <a:p>
            <a:pPr marL="742950" indent="-514350" defTabSz="685800">
              <a:buSzPct val="100000"/>
              <a:buAutoNum type="arabicPeriod" startAt="5"/>
              <a:defRPr b="1" sz="2400">
                <a:latin typeface="Arial"/>
                <a:ea typeface="Arial"/>
                <a:cs typeface="Arial"/>
                <a:sym typeface="Arial"/>
              </a:defRPr>
            </a:pPr>
            <a:r>
              <a:t>git pull</a:t>
            </a:r>
          </a:p>
          <a:p>
            <a:pPr marL="742950" indent="-514350" defTabSz="685800">
              <a:buSzPct val="100000"/>
              <a:buAutoNum type="arabicPeriod" startAt="5"/>
              <a:defRPr b="1" sz="2800">
                <a:latin typeface="Arial"/>
                <a:ea typeface="Arial"/>
                <a:cs typeface="Arial"/>
                <a:sym typeface="Arial"/>
              </a:defRPr>
            </a:pPr>
          </a:p>
          <a:p>
            <a:pPr marL="742950" indent="-514350" defTabSz="685800">
              <a:buSzPct val="100000"/>
              <a:buAutoNum type="arabicPeriod" startAt="7"/>
              <a:defRPr sz="2800">
                <a:latin typeface="Arial"/>
                <a:ea typeface="Arial"/>
                <a:cs typeface="Arial"/>
                <a:sym typeface="Arial"/>
              </a:defRPr>
            </a:pPr>
          </a:p>
          <a:p>
            <a:pPr indent="228600" defTabSz="685800">
              <a:defRPr b="1" sz="2800" u="sng">
                <a:latin typeface="Arial"/>
                <a:ea typeface="Arial"/>
                <a:cs typeface="Arial"/>
                <a:sym typeface="Arial"/>
              </a:defRPr>
            </a:pPr>
          </a:p>
          <a:p>
            <a:pPr indent="228600" defTabSz="685800">
              <a:defRPr sz="2800">
                <a:latin typeface="Arial"/>
                <a:ea typeface="Arial"/>
                <a:cs typeface="Arial"/>
                <a:sym typeface="Arial"/>
              </a:defRPr>
            </a:pPr>
          </a:p>
          <a:p>
            <a:pPr indent="228600" defTabSz="685800">
              <a:defRPr b="1" sz="2800" u="sng">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Title 1"/>
          <p:cNvSpPr txBox="1"/>
          <p:nvPr>
            <p:ph type="title"/>
          </p:nvPr>
        </p:nvSpPr>
        <p:spPr>
          <a:xfrm>
            <a:off x="304799" y="-1"/>
            <a:ext cx="5470528" cy="653856"/>
          </a:xfrm>
          <a:prstGeom prst="rect">
            <a:avLst/>
          </a:prstGeom>
        </p:spPr>
        <p:txBody>
          <a:bodyPr/>
          <a:lstStyle/>
          <a:p>
            <a:pPr/>
            <a:r>
              <a:t>Basic Git Commands</a:t>
            </a:r>
          </a:p>
        </p:txBody>
      </p:sp>
      <p:sp>
        <p:nvSpPr>
          <p:cNvPr id="560" name="Content Placeholder 2"/>
          <p:cNvSpPr txBox="1"/>
          <p:nvPr/>
        </p:nvSpPr>
        <p:spPr>
          <a:xfrm>
            <a:off x="443344" y="914400"/>
            <a:ext cx="8229601" cy="61139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defTabSz="685800">
              <a:defRPr b="1" sz="2000" u="sng">
                <a:latin typeface="Arial"/>
                <a:ea typeface="Arial"/>
                <a:cs typeface="Arial"/>
                <a:sym typeface="Arial"/>
              </a:defRPr>
            </a:pPr>
            <a:r>
              <a:t>At its most basic, these are the five git commands to get started:</a:t>
            </a:r>
            <a:endParaRPr sz="2400"/>
          </a:p>
          <a:p>
            <a:pPr indent="228600" defTabSz="685800">
              <a:defRPr b="1" sz="2800" u="sng">
                <a:latin typeface="Arial"/>
                <a:ea typeface="Arial"/>
                <a:cs typeface="Arial"/>
                <a:sym typeface="Arial"/>
              </a:defRPr>
            </a:pPr>
          </a:p>
          <a:p>
            <a:pPr marL="742950" indent="-514350" defTabSz="685800">
              <a:buSzPct val="100000"/>
              <a:buAutoNum type="arabicPeriod" startAt="1"/>
              <a:defRPr b="1" sz="2400">
                <a:latin typeface="Arial"/>
                <a:ea typeface="Arial"/>
                <a:cs typeface="Arial"/>
                <a:sym typeface="Arial"/>
              </a:defRPr>
            </a:pPr>
            <a:r>
              <a:t>git clone </a:t>
            </a:r>
            <a:r>
              <a:rPr b="0"/>
              <a:t>– copies an entire repo (to begin).</a:t>
            </a:r>
          </a:p>
          <a:p>
            <a:pPr marL="742950" indent="-514350" defTabSz="685800">
              <a:buSzPct val="100000"/>
              <a:buAutoNum type="arabicPeriod" startAt="1"/>
              <a:defRPr sz="2400">
                <a:latin typeface="Arial"/>
                <a:ea typeface="Arial"/>
                <a:cs typeface="Arial"/>
                <a:sym typeface="Arial"/>
              </a:defRPr>
            </a:pPr>
          </a:p>
          <a:p>
            <a:pPr marL="742950" indent="-514350" defTabSz="685800">
              <a:buSzPct val="100000"/>
              <a:buAutoNum type="arabicPeriod" startAt="2"/>
              <a:defRPr b="1" sz="2400">
                <a:latin typeface="Arial"/>
                <a:ea typeface="Arial"/>
                <a:cs typeface="Arial"/>
                <a:sym typeface="Arial"/>
              </a:defRPr>
            </a:pPr>
            <a:r>
              <a:t>git add </a:t>
            </a:r>
            <a:r>
              <a:rPr b="0"/>
              <a:t>– adds a file for inclusion in Git.</a:t>
            </a:r>
          </a:p>
          <a:p>
            <a:pPr marL="742950" indent="-514350" defTabSz="685800">
              <a:buSzPct val="100000"/>
              <a:buAutoNum type="arabicPeriod" startAt="2"/>
              <a:defRPr sz="2400">
                <a:latin typeface="Arial"/>
                <a:ea typeface="Arial"/>
                <a:cs typeface="Arial"/>
                <a:sym typeface="Arial"/>
              </a:defRPr>
            </a:pPr>
          </a:p>
          <a:p>
            <a:pPr marL="742950" indent="-514350" defTabSz="685800">
              <a:buSzPct val="100000"/>
              <a:buAutoNum type="arabicPeriod" startAt="3"/>
              <a:defRPr b="1" sz="2400">
                <a:latin typeface="Arial"/>
                <a:ea typeface="Arial"/>
                <a:cs typeface="Arial"/>
                <a:sym typeface="Arial"/>
              </a:defRPr>
            </a:pPr>
            <a:r>
              <a:t>git commit </a:t>
            </a:r>
            <a:r>
              <a:rPr b="0"/>
              <a:t>– notes a change to the local repo.</a:t>
            </a:r>
          </a:p>
          <a:p>
            <a:pPr marL="742950" indent="-514350" defTabSz="685800">
              <a:buSzPct val="100000"/>
              <a:buAutoNum type="arabicPeriod" startAt="3"/>
              <a:defRPr sz="2400">
                <a:latin typeface="Arial"/>
                <a:ea typeface="Arial"/>
                <a:cs typeface="Arial"/>
                <a:sym typeface="Arial"/>
              </a:defRPr>
            </a:pPr>
          </a:p>
          <a:p>
            <a:pPr marL="742950" indent="-514350" defTabSz="685800">
              <a:buSzPct val="100000"/>
              <a:buAutoNum type="arabicPeriod" startAt="4"/>
              <a:defRPr b="1" sz="2400">
                <a:latin typeface="Arial"/>
                <a:ea typeface="Arial"/>
                <a:cs typeface="Arial"/>
                <a:sym typeface="Arial"/>
              </a:defRPr>
            </a:pPr>
            <a:r>
              <a:t>git push </a:t>
            </a:r>
            <a:r>
              <a:rPr b="0"/>
              <a:t>– sends changes to hosting service.</a:t>
            </a:r>
          </a:p>
          <a:p>
            <a:pPr marL="742950" indent="-514350" defTabSz="685800">
              <a:buSzPct val="100000"/>
              <a:buAutoNum type="arabicPeriod" startAt="4"/>
              <a:defRPr sz="2400">
                <a:latin typeface="Arial"/>
                <a:ea typeface="Arial"/>
                <a:cs typeface="Arial"/>
                <a:sym typeface="Arial"/>
              </a:defRPr>
            </a:pPr>
          </a:p>
          <a:p>
            <a:pPr marL="742950" indent="-514350" defTabSz="685800">
              <a:buSzPct val="100000"/>
              <a:buAutoNum type="arabicPeriod" startAt="5"/>
              <a:defRPr b="1" sz="2400">
                <a:latin typeface="Arial"/>
                <a:ea typeface="Arial"/>
                <a:cs typeface="Arial"/>
                <a:sym typeface="Arial"/>
              </a:defRPr>
            </a:pPr>
            <a:r>
              <a:t>git pull </a:t>
            </a:r>
            <a:r>
              <a:rPr b="0"/>
              <a:t>– downloads freshest version of repo.</a:t>
            </a:r>
          </a:p>
          <a:p>
            <a:pPr marL="742950" indent="-514350" defTabSz="685800">
              <a:buSzPct val="100000"/>
              <a:buAutoNum type="arabicPeriod" startAt="5"/>
              <a:defRPr sz="2400">
                <a:latin typeface="Arial"/>
                <a:ea typeface="Arial"/>
                <a:cs typeface="Arial"/>
                <a:sym typeface="Arial"/>
              </a:defRPr>
            </a:pPr>
          </a:p>
          <a:p>
            <a:pPr marL="742950" indent="-514350" defTabSz="685800">
              <a:buSzPct val="100000"/>
              <a:buAutoNum type="arabicPeriod" startAt="7"/>
              <a:defRPr sz="2400">
                <a:latin typeface="Arial"/>
                <a:ea typeface="Arial"/>
                <a:cs typeface="Arial"/>
                <a:sym typeface="Arial"/>
              </a:defRPr>
            </a:pPr>
          </a:p>
          <a:p>
            <a:pPr indent="228600" defTabSz="685800">
              <a:defRPr b="1" sz="2400" u="sng">
                <a:latin typeface="Arial"/>
                <a:ea typeface="Arial"/>
                <a:cs typeface="Arial"/>
                <a:sym typeface="Arial"/>
              </a:defRPr>
            </a:pPr>
          </a:p>
          <a:p>
            <a:pPr indent="228600" defTabSz="685800">
              <a:defRPr sz="2400">
                <a:latin typeface="Arial"/>
                <a:ea typeface="Arial"/>
                <a:cs typeface="Arial"/>
                <a:sym typeface="Arial"/>
              </a:defRPr>
            </a:pPr>
          </a:p>
          <a:p>
            <a:pPr indent="228600" defTabSz="685800">
              <a:defRPr b="1" sz="2400" u="sng">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Title 1"/>
          <p:cNvSpPr txBox="1"/>
          <p:nvPr>
            <p:ph type="title"/>
          </p:nvPr>
        </p:nvSpPr>
        <p:spPr>
          <a:xfrm>
            <a:off x="304799" y="-1"/>
            <a:ext cx="5470528" cy="653856"/>
          </a:xfrm>
          <a:prstGeom prst="rect">
            <a:avLst/>
          </a:prstGeom>
        </p:spPr>
        <p:txBody>
          <a:bodyPr/>
          <a:lstStyle/>
          <a:p>
            <a:pPr/>
            <a:r>
              <a:t>&gt; YOUR TURN!</a:t>
            </a:r>
          </a:p>
        </p:txBody>
      </p:sp>
      <p:sp>
        <p:nvSpPr>
          <p:cNvPr id="563" name="Rectangle 4"/>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564" name="TextBox 5"/>
          <p:cNvSpPr txBox="1"/>
          <p:nvPr/>
        </p:nvSpPr>
        <p:spPr>
          <a:xfrm>
            <a:off x="304800" y="914400"/>
            <a:ext cx="8686800" cy="51131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latin typeface="Arial"/>
                <a:ea typeface="Arial"/>
                <a:cs typeface="Arial"/>
                <a:sym typeface="Arial"/>
              </a:defRPr>
            </a:pPr>
            <a:r>
              <a:t>Assignment:</a:t>
            </a:r>
          </a:p>
          <a:p>
            <a:pPr>
              <a:defRPr>
                <a:latin typeface="Arial"/>
                <a:ea typeface="Arial"/>
                <a:cs typeface="Arial"/>
                <a:sym typeface="Arial"/>
              </a:defRPr>
            </a:pPr>
            <a:r>
              <a:t>Using GitHub and the Command Line:</a:t>
            </a:r>
          </a:p>
          <a:p>
            <a:pPr>
              <a:defRPr>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Create a new </a:t>
            </a:r>
            <a:r>
              <a:rPr b="1"/>
              <a:t>public GitHub repository </a:t>
            </a:r>
            <a:r>
              <a:t>and name it whatever you like. Be sure to check the box for “initialize this repository with a README.” </a:t>
            </a:r>
          </a:p>
          <a:p>
            <a:pPr marL="285750" indent="-285750">
              <a:buSzPct val="100000"/>
              <a:buFont typeface="Arial"/>
              <a:buChar char="•"/>
              <a:defRPr>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Next, </a:t>
            </a:r>
            <a:r>
              <a:rPr b="1"/>
              <a:t>clone</a:t>
            </a:r>
            <a:r>
              <a:t> the repo to your local directory. </a:t>
            </a:r>
          </a:p>
          <a:p>
            <a:pPr marL="285750" indent="-285750">
              <a:buSzPct val="100000"/>
              <a:buFont typeface="Arial"/>
              <a:buChar char="•"/>
              <a:defRPr>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Then create an HTML file inside the local directory.</a:t>
            </a:r>
          </a:p>
          <a:p>
            <a:pPr marL="285750" indent="-285750">
              <a:buSzPct val="100000"/>
              <a:buFont typeface="Arial"/>
              <a:buChar char="•"/>
              <a:defRPr>
                <a:latin typeface="Arial"/>
                <a:ea typeface="Arial"/>
                <a:cs typeface="Arial"/>
                <a:sym typeface="Arial"/>
              </a:defRPr>
            </a:pPr>
          </a:p>
          <a:p>
            <a:pPr marL="285750" indent="-285750">
              <a:buSzPct val="100000"/>
              <a:buFont typeface="Arial"/>
              <a:buChar char="•"/>
              <a:defRPr b="1">
                <a:latin typeface="Arial"/>
                <a:ea typeface="Arial"/>
                <a:cs typeface="Arial"/>
                <a:sym typeface="Arial"/>
              </a:defRPr>
            </a:pPr>
            <a:r>
              <a:t>Add</a:t>
            </a:r>
            <a:r>
              <a:rPr b="0"/>
              <a:t>, </a:t>
            </a:r>
            <a:r>
              <a:t>Commit</a:t>
            </a:r>
            <a:r>
              <a:rPr b="0"/>
              <a:t>, and </a:t>
            </a:r>
            <a:r>
              <a:t>Push</a:t>
            </a:r>
            <a:r>
              <a:rPr b="0"/>
              <a:t> the code to GitHub.</a:t>
            </a:r>
            <a:endParaRPr b="0"/>
          </a:p>
          <a:p>
            <a:pPr>
              <a:defRPr sz="1600">
                <a:latin typeface="Arial"/>
                <a:ea typeface="Arial"/>
                <a:cs typeface="Arial"/>
                <a:sym typeface="Arial"/>
              </a:defRPr>
            </a:pPr>
          </a:p>
          <a:p>
            <a:pPr>
              <a:defRPr b="1">
                <a:latin typeface="Arial"/>
                <a:ea typeface="Arial"/>
                <a:cs typeface="Arial"/>
                <a:sym typeface="Arial"/>
              </a:defRPr>
            </a:pPr>
            <a:r>
              <a:t>Bonus:</a:t>
            </a:r>
            <a:endParaRPr u="sng"/>
          </a:p>
          <a:p>
            <a:pPr marL="342900" indent="-342900">
              <a:buSzPct val="100000"/>
              <a:buFont typeface="Arial"/>
              <a:buChar char="•"/>
              <a:defRPr>
                <a:latin typeface="Arial"/>
                <a:ea typeface="Arial"/>
                <a:cs typeface="Arial"/>
                <a:sym typeface="Arial"/>
              </a:defRPr>
            </a:pPr>
            <a:r>
              <a:t>Find a partner in class, and </a:t>
            </a:r>
            <a:r>
              <a:rPr b="1" u="sng"/>
              <a:t>fork</a:t>
            </a:r>
            <a:r>
              <a:t> </a:t>
            </a:r>
            <a:r>
              <a:rPr i="1"/>
              <a:t>their </a:t>
            </a:r>
            <a:r>
              <a:t>repository to your own GitHub account. Clone this forked repository to your local directory.</a:t>
            </a:r>
          </a:p>
          <a:p>
            <a:pPr marL="342900" indent="-342900">
              <a:buSzPct val="100000"/>
              <a:buFont typeface="Arial"/>
              <a:buChar char="•"/>
              <a:defRPr>
                <a:latin typeface="Arial"/>
                <a:ea typeface="Arial"/>
                <a:cs typeface="Arial"/>
                <a:sym typeface="Arial"/>
              </a:defRPr>
            </a:pPr>
          </a:p>
          <a:p>
            <a:pPr marL="342900" indent="-342900">
              <a:buSzPct val="100000"/>
              <a:buFont typeface="Arial"/>
              <a:buChar char="•"/>
              <a:defRPr>
                <a:latin typeface="Arial"/>
                <a:ea typeface="Arial"/>
                <a:cs typeface="Arial"/>
                <a:sym typeface="Arial"/>
              </a:defRPr>
            </a:pPr>
            <a:r>
              <a:t>Add, Commit, and Push the code back to your forked copy. </a:t>
            </a:r>
          </a:p>
          <a:p>
            <a:pPr marL="342900" indent="-342900">
              <a:buSzPct val="100000"/>
              <a:buFont typeface="Arial"/>
              <a:buChar char="•"/>
              <a:defRPr>
                <a:latin typeface="Arial"/>
                <a:ea typeface="Arial"/>
                <a:cs typeface="Arial"/>
                <a:sym typeface="Arial"/>
              </a:defRPr>
            </a:pPr>
          </a:p>
          <a:p>
            <a:pPr marL="342900" indent="-342900">
              <a:buSzPct val="100000"/>
              <a:buFont typeface="Arial"/>
              <a:buChar char="•"/>
              <a:defRPr>
                <a:latin typeface="Arial"/>
                <a:ea typeface="Arial"/>
                <a:cs typeface="Arial"/>
                <a:sym typeface="Arial"/>
              </a:defRPr>
            </a:pPr>
            <a:r>
              <a:t>Finally, submit a </a:t>
            </a:r>
            <a:r>
              <a:rPr b="1"/>
              <a:t>pull request</a:t>
            </a:r>
            <a:r>
              <a:t> to send your changes to your partner’s repo.</a:t>
            </a:r>
          </a:p>
        </p:txBody>
      </p:sp>
      <p:sp>
        <p:nvSpPr>
          <p:cNvPr id="565" name="TextBox 6"/>
          <p:cNvSpPr txBox="1"/>
          <p:nvPr/>
        </p:nvSpPr>
        <p:spPr>
          <a:xfrm>
            <a:off x="2514600" y="124824"/>
            <a:ext cx="6477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Git Add, Commit, Push </a:t>
            </a:r>
            <a:r>
              <a:t>|  Suggested Time: </a:t>
            </a:r>
            <a:r>
              <a:rPr b="0"/>
              <a:t>20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Title 1"/>
          <p:cNvSpPr txBox="1"/>
          <p:nvPr>
            <p:ph type="title"/>
          </p:nvPr>
        </p:nvSpPr>
        <p:spPr>
          <a:xfrm>
            <a:off x="304799" y="-1"/>
            <a:ext cx="5470528" cy="653856"/>
          </a:xfrm>
          <a:prstGeom prst="rect">
            <a:avLst/>
          </a:prstGeom>
        </p:spPr>
        <p:txBody>
          <a:bodyPr/>
          <a:lstStyle/>
          <a:p>
            <a:pPr/>
            <a:r>
              <a:t>Still a Bit Lost? Never Worry!</a:t>
            </a:r>
          </a:p>
        </p:txBody>
      </p:sp>
      <p:pic>
        <p:nvPicPr>
          <p:cNvPr id="568" name="Picture 2" descr="Picture 2"/>
          <p:cNvPicPr>
            <a:picLocks noChangeAspect="1"/>
          </p:cNvPicPr>
          <p:nvPr/>
        </p:nvPicPr>
        <p:blipFill>
          <a:blip r:embed="rId2">
            <a:extLst/>
          </a:blip>
          <a:stretch>
            <a:fillRect/>
          </a:stretch>
        </p:blipFill>
        <p:spPr>
          <a:xfrm>
            <a:off x="278331" y="966787"/>
            <a:ext cx="4848226" cy="4924426"/>
          </a:xfrm>
          <a:prstGeom prst="rect">
            <a:avLst/>
          </a:prstGeom>
          <a:ln>
            <a:solidFill>
              <a:schemeClr val="accent1"/>
            </a:solidFill>
          </a:ln>
        </p:spPr>
      </p:pic>
      <p:sp>
        <p:nvSpPr>
          <p:cNvPr id="569" name="TextBox 6"/>
          <p:cNvSpPr txBox="1"/>
          <p:nvPr/>
        </p:nvSpPr>
        <p:spPr>
          <a:xfrm>
            <a:off x="5257800" y="2514600"/>
            <a:ext cx="3733800" cy="115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b="1">
                <a:latin typeface="Arial"/>
                <a:ea typeface="Arial"/>
                <a:cs typeface="Arial"/>
                <a:sym typeface="Arial"/>
              </a:defRPr>
            </a:pPr>
            <a:r>
              <a:t>Follow this handy Guide!</a:t>
            </a:r>
          </a:p>
          <a:p>
            <a:pPr marL="285750" indent="-285750">
              <a:buSzPct val="100000"/>
              <a:buFont typeface="Arial"/>
              <a:buChar char="•"/>
              <a:defRPr b="1">
                <a:latin typeface="Arial"/>
                <a:ea typeface="Arial"/>
                <a:cs typeface="Arial"/>
                <a:sym typeface="Arial"/>
              </a:defRPr>
            </a:pPr>
          </a:p>
          <a:p>
            <a:pPr marL="285750" indent="-285750">
              <a:buSzPct val="100000"/>
              <a:buFont typeface="Arial"/>
              <a:buChar char="•"/>
              <a:defRPr>
                <a:latin typeface="Arial"/>
                <a:ea typeface="Arial"/>
                <a:cs typeface="Arial"/>
                <a:sym typeface="Arial"/>
              </a:defRPr>
            </a:pPr>
            <a:r>
              <a:t>Practice a few times on your own before our next class.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Title 1"/>
          <p:cNvSpPr txBox="1"/>
          <p:nvPr>
            <p:ph type="title"/>
          </p:nvPr>
        </p:nvSpPr>
        <p:spPr>
          <a:xfrm>
            <a:off x="304800" y="-1"/>
            <a:ext cx="6858000" cy="653856"/>
          </a:xfrm>
          <a:prstGeom prst="rect">
            <a:avLst/>
          </a:prstGeom>
        </p:spPr>
        <p:txBody>
          <a:bodyPr/>
          <a:lstStyle/>
          <a:p>
            <a:pPr/>
            <a:r>
              <a:t>If You’re Still Lost… Here’s a (Free) Course</a:t>
            </a:r>
          </a:p>
        </p:txBody>
      </p:sp>
      <p:pic>
        <p:nvPicPr>
          <p:cNvPr id="572" name="Picture 4" descr="Picture 4"/>
          <p:cNvPicPr>
            <a:picLocks noChangeAspect="1"/>
          </p:cNvPicPr>
          <p:nvPr/>
        </p:nvPicPr>
        <p:blipFill>
          <a:blip r:embed="rId2">
            <a:extLst/>
          </a:blip>
          <a:stretch>
            <a:fillRect/>
          </a:stretch>
        </p:blipFill>
        <p:spPr>
          <a:xfrm>
            <a:off x="990600" y="889866"/>
            <a:ext cx="7239000" cy="4834455"/>
          </a:xfrm>
          <a:prstGeom prst="rect">
            <a:avLst/>
          </a:prstGeom>
          <a:ln>
            <a:solidFill>
              <a:srgbClr val="DAE3F3"/>
            </a:solidFill>
          </a:ln>
        </p:spPr>
      </p:pic>
      <p:sp>
        <p:nvSpPr>
          <p:cNvPr id="573" name="Rectangle 5"/>
          <p:cNvSpPr txBox="1"/>
          <p:nvPr/>
        </p:nvSpPr>
        <p:spPr>
          <a:xfrm>
            <a:off x="2261618" y="5882663"/>
            <a:ext cx="448727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rial"/>
                <a:ea typeface="Arial"/>
                <a:cs typeface="Arial"/>
                <a:sym typeface="Arial"/>
              </a:defRPr>
            </a:lvl1pPr>
          </a:lstStyle>
          <a:p>
            <a:pPr/>
            <a:r>
              <a:t>https://www.codeschool.com/courses/try-git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itle 1"/>
          <p:cNvSpPr txBox="1"/>
          <p:nvPr>
            <p:ph type="title"/>
          </p:nvPr>
        </p:nvSpPr>
        <p:spPr>
          <a:xfrm>
            <a:off x="390606" y="2953542"/>
            <a:ext cx="8229601" cy="871859"/>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Title 2"/>
          <p:cNvSpPr txBox="1"/>
          <p:nvPr>
            <p:ph type="title"/>
          </p:nvPr>
        </p:nvSpPr>
        <p:spPr>
          <a:xfrm>
            <a:off x="304799" y="-1"/>
            <a:ext cx="5470528" cy="653856"/>
          </a:xfrm>
          <a:prstGeom prst="rect">
            <a:avLst/>
          </a:prstGeom>
        </p:spPr>
        <p:txBody>
          <a:bodyPr/>
          <a:lstStyle/>
          <a:p>
            <a:pPr/>
            <a:r>
              <a:t>Homework “Due”: </a:t>
            </a:r>
            <a:r>
              <a:t>This Week</a:t>
            </a:r>
          </a:p>
        </p:txBody>
      </p:sp>
      <p:sp>
        <p:nvSpPr>
          <p:cNvPr id="578" name="TextBox 3"/>
          <p:cNvSpPr txBox="1"/>
          <p:nvPr/>
        </p:nvSpPr>
        <p:spPr>
          <a:xfrm>
            <a:off x="304800" y="914399"/>
            <a:ext cx="8686800" cy="3880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By Next Class </a:t>
            </a:r>
            <a:r>
              <a:t>You Should</a:t>
            </a:r>
            <a:r>
              <a:t>:</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Figure out where the GitHub Repo is for our class.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Terminal example from class today.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Re-do the HTML example from class today.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Watch the Walkthrough Video if you felt a bit lost.  </a:t>
            </a:r>
          </a:p>
          <a:p>
            <a:pPr marL="2857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r>
              <a:t>Review the Git commands we learned and how to use them</a:t>
            </a:r>
          </a:p>
          <a:p>
            <a:pPr marL="285750" indent="-285750">
              <a:buSzPct val="100000"/>
              <a:buFont typeface="Arial"/>
              <a:buChar char="•"/>
              <a:defRPr sz="20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Title 1"/>
          <p:cNvSpPr txBox="1"/>
          <p:nvPr>
            <p:ph type="title"/>
          </p:nvPr>
        </p:nvSpPr>
        <p:spPr>
          <a:xfrm>
            <a:off x="304799" y="-1"/>
            <a:ext cx="5470528" cy="653856"/>
          </a:xfrm>
          <a:prstGeom prst="rect">
            <a:avLst/>
          </a:prstGeom>
        </p:spPr>
        <p:txBody>
          <a:bodyPr/>
          <a:lstStyle/>
          <a:p>
            <a:pPr/>
            <a:r>
              <a:t>Don’t Be This Guy…</a:t>
            </a:r>
          </a:p>
        </p:txBody>
      </p:sp>
      <p:pic>
        <p:nvPicPr>
          <p:cNvPr id="91" name="Picture 2" descr="Picture 2"/>
          <p:cNvPicPr>
            <a:picLocks noChangeAspect="1"/>
          </p:cNvPicPr>
          <p:nvPr/>
        </p:nvPicPr>
        <p:blipFill>
          <a:blip r:embed="rId3">
            <a:extLst/>
          </a:blip>
          <a:stretch>
            <a:fillRect/>
          </a:stretch>
        </p:blipFill>
        <p:spPr>
          <a:xfrm>
            <a:off x="1524000" y="1200150"/>
            <a:ext cx="6096000" cy="44577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1_Unbranded">
  <a:themeElements>
    <a:clrScheme name="1_Unbranded">
      <a:dk1>
        <a:srgbClr val="000000"/>
      </a:dk1>
      <a:lt1>
        <a:srgbClr val="404040"/>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Unbranded">
      <a:majorFont>
        <a:latin typeface="Calibri"/>
        <a:ea typeface="Calibri"/>
        <a:cs typeface="Calibri"/>
      </a:majorFont>
      <a:minorFont>
        <a:latin typeface="Helvetica"/>
        <a:ea typeface="Helvetica"/>
        <a:cs typeface="Helvetica"/>
      </a:minorFont>
    </a:fontScheme>
    <a:fmtScheme name="1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1_Unbranded">
  <a:themeElements>
    <a:clrScheme name="1_Unbranded">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Unbranded">
      <a:majorFont>
        <a:latin typeface="Calibri"/>
        <a:ea typeface="Calibri"/>
        <a:cs typeface="Calibri"/>
      </a:majorFont>
      <a:minorFont>
        <a:latin typeface="Helvetica"/>
        <a:ea typeface="Helvetica"/>
        <a:cs typeface="Helvetica"/>
      </a:minorFont>
    </a:fontScheme>
    <a:fmtScheme name="1_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